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15" r:id="rId2"/>
    <p:sldMasterId id="2147483703" r:id="rId3"/>
  </p:sldMasterIdLst>
  <p:notesMasterIdLst>
    <p:notesMasterId r:id="rId18"/>
  </p:notesMasterIdLst>
  <p:sldIdLst>
    <p:sldId id="261" r:id="rId4"/>
    <p:sldId id="317" r:id="rId5"/>
    <p:sldId id="362" r:id="rId6"/>
    <p:sldId id="363" r:id="rId7"/>
    <p:sldId id="347" r:id="rId8"/>
    <p:sldId id="316" r:id="rId9"/>
    <p:sldId id="324" r:id="rId10"/>
    <p:sldId id="364" r:id="rId11"/>
    <p:sldId id="354" r:id="rId12"/>
    <p:sldId id="320" r:id="rId13"/>
    <p:sldId id="365" r:id="rId14"/>
    <p:sldId id="346" r:id="rId15"/>
    <p:sldId id="351" r:id="rId16"/>
    <p:sldId id="301" r:id="rId17"/>
  </p:sldIdLst>
  <p:sldSz cx="9144000" cy="6858000" type="screen4x3"/>
  <p:notesSz cx="6669088" cy="99282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yarakyZ" initials="G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35531" autoAdjust="0"/>
  </p:normalViewPr>
  <p:slideViewPr>
    <p:cSldViewPr>
      <p:cViewPr>
        <p:scale>
          <a:sx n="43" d="100"/>
          <a:sy n="43" d="100"/>
        </p:scale>
        <p:origin x="-196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 lang="hu-HU" sz="2800" b="1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pPr>
            <a:r>
              <a:rPr lang="hu-HU" sz="2800" dirty="0">
                <a:solidFill>
                  <a:schemeClr val="tx1"/>
                </a:solidFill>
              </a:rPr>
              <a:t>Termelői piacok számának </a:t>
            </a:r>
            <a:r>
              <a:rPr lang="hu-HU" sz="2800" dirty="0" smtClean="0">
                <a:solidFill>
                  <a:schemeClr val="tx1"/>
                </a:solidFill>
              </a:rPr>
              <a:t>                         alakulása</a:t>
            </a:r>
            <a:endParaRPr lang="hu-HU" sz="28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916051725246902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4202733440705788E-2"/>
          <c:y val="0.15973963187949303"/>
          <c:w val="0.68660315893771573"/>
          <c:h val="0.585969780406189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Termelői piacok számának alakulása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Munka1!$A$2:$A$9</c:f>
              <c:strCache>
                <c:ptCount val="8"/>
                <c:pt idx="0">
                  <c:v>2014. október</c:v>
                </c:pt>
                <c:pt idx="1">
                  <c:v>február</c:v>
                </c:pt>
                <c:pt idx="2">
                  <c:v>május</c:v>
                </c:pt>
                <c:pt idx="3">
                  <c:v>augusztus </c:v>
                </c:pt>
                <c:pt idx="4">
                  <c:v>szeptember</c:v>
                </c:pt>
                <c:pt idx="5">
                  <c:v>október </c:v>
                </c:pt>
                <c:pt idx="6">
                  <c:v>december</c:v>
                </c:pt>
                <c:pt idx="7">
                  <c:v>2016. március</c:v>
                </c:pt>
              </c:strCache>
            </c:strRef>
          </c:cat>
          <c:val>
            <c:numRef>
              <c:f>Munka1!$B$2:$B$9</c:f>
              <c:numCache>
                <c:formatCode>General</c:formatCode>
                <c:ptCount val="8"/>
                <c:pt idx="0">
                  <c:v>206</c:v>
                </c:pt>
                <c:pt idx="1">
                  <c:v>214</c:v>
                </c:pt>
                <c:pt idx="2">
                  <c:v>222</c:v>
                </c:pt>
                <c:pt idx="3">
                  <c:v>251</c:v>
                </c:pt>
                <c:pt idx="4">
                  <c:v>252</c:v>
                </c:pt>
                <c:pt idx="5">
                  <c:v>255</c:v>
                </c:pt>
                <c:pt idx="6">
                  <c:v>261</c:v>
                </c:pt>
                <c:pt idx="7">
                  <c:v>271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55008"/>
        <c:axId val="7254784"/>
      </c:barChart>
      <c:catAx>
        <c:axId val="7355008"/>
        <c:scaling>
          <c:orientation val="minMax"/>
        </c:scaling>
        <c:delete val="0"/>
        <c:axPos val="b"/>
        <c:majorTickMark val="out"/>
        <c:minorTickMark val="none"/>
        <c:tickLblPos val="nextTo"/>
        <c:crossAx val="7254784"/>
        <c:crosses val="autoZero"/>
        <c:auto val="1"/>
        <c:lblAlgn val="ctr"/>
        <c:lblOffset val="100"/>
        <c:noMultiLvlLbl val="0"/>
      </c:catAx>
      <c:valAx>
        <c:axId val="7254784"/>
        <c:scaling>
          <c:orientation val="minMax"/>
          <c:min val="2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55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889938" cy="496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777608" y="2"/>
            <a:ext cx="2889938" cy="496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F3536-A3D6-4196-8100-A209C5B3BEA9}" type="datetimeFigureOut">
              <a:rPr lang="hu-HU" smtClean="0"/>
              <a:t>2016.04.18.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2950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9430093"/>
            <a:ext cx="2889938" cy="4964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777608" y="9430093"/>
            <a:ext cx="2889938" cy="4964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F6DA5-34DD-46D4-AF9A-FEFBDE5CB3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3223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6DA5-34DD-46D4-AF9A-FEFBDE5CB3F4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9116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6DA5-34DD-46D4-AF9A-FEFBDE5CB3F4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703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6DA5-34DD-46D4-AF9A-FEFBDE5CB3F4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71099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6DA5-34DD-46D4-AF9A-FEFBDE5CB3F4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0776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6DA5-34DD-46D4-AF9A-FEFBDE5CB3F4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98012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6DA5-34DD-46D4-AF9A-FEFBDE5CB3F4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2686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6DA5-34DD-46D4-AF9A-FEFBDE5CB3F4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5409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6DA5-34DD-46D4-AF9A-FEFBDE5CB3F4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17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6DA5-34DD-46D4-AF9A-FEFBDE5CB3F4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9334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6DA5-34DD-46D4-AF9A-FEFBDE5CB3F4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5878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6DA5-34DD-46D4-AF9A-FEFBDE5CB3F4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9934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dirty="0" smtClean="0">
              <a:solidFill>
                <a:schemeClr val="tx1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6DA5-34DD-46D4-AF9A-FEFBDE5CB3F4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3284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6DA5-34DD-46D4-AF9A-FEFBDE5CB3F4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9570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6DA5-34DD-46D4-AF9A-FEFBDE5CB3F4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2011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52BD2B-D1DE-4582-9141-87F11D31E95E}" type="datetime1">
              <a:rPr lang="hu-HU" smtClean="0"/>
              <a:t>2016.04.18.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A1A04F-F78B-4EB1-B0E4-09A4D623AF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1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buClr>
                <a:srgbClr val="C00000"/>
              </a:buClr>
              <a:buFont typeface="Wingdings 2" pitchFamily="18" charset="2"/>
              <a:buChar char="¿"/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buClr>
                <a:srgbClr val="446228"/>
              </a:buClr>
              <a:buFont typeface="Arial" pitchFamily="34" charset="0"/>
              <a:buChar char="•"/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buFont typeface="Times New Roman" pitchFamily="18" charset="0"/>
              <a:buChar char="-"/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cs typeface="Times New Roman" pitchFamily="18" charset="0"/>
              </a:defRPr>
            </a:lvl4pPr>
            <a:lvl5pPr>
              <a:defRPr sz="1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116157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buClr>
                <a:srgbClr val="C00000"/>
              </a:buClr>
              <a:buFont typeface="Wingdings 2" pitchFamily="18" charset="2"/>
              <a:buChar char="¿"/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buClr>
                <a:srgbClr val="446228"/>
              </a:buClr>
              <a:buFont typeface="Arial" pitchFamily="34" charset="0"/>
              <a:buChar char="•"/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buFont typeface="Times New Roman" pitchFamily="18" charset="0"/>
              <a:buChar char="-"/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cs typeface="Times New Roman" pitchFamily="18" charset="0"/>
              </a:defRPr>
            </a:lvl4pPr>
            <a:lvl5pPr>
              <a:defRPr sz="1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231354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buClr>
                <a:srgbClr val="C00000"/>
              </a:buClr>
              <a:buFont typeface="Wingdings 2" pitchFamily="18" charset="2"/>
              <a:buChar char="¿"/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buClr>
                <a:srgbClr val="446228"/>
              </a:buClr>
              <a:buFont typeface="Arial" pitchFamily="34" charset="0"/>
              <a:buChar char="•"/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buFont typeface="Times New Roman" pitchFamily="18" charset="0"/>
              <a:buChar char="-"/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cs typeface="Times New Roman" pitchFamily="18" charset="0"/>
              </a:defRPr>
            </a:lvl4pPr>
            <a:lvl5pPr>
              <a:defRPr sz="1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441036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buClr>
                <a:srgbClr val="C00000"/>
              </a:buClr>
              <a:buFont typeface="Wingdings 2" pitchFamily="18" charset="2"/>
              <a:buChar char="¿"/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buClr>
                <a:srgbClr val="446228"/>
              </a:buClr>
              <a:buFont typeface="Arial" pitchFamily="34" charset="0"/>
              <a:buChar char="•"/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buFont typeface="Times New Roman" pitchFamily="18" charset="0"/>
              <a:buChar char="-"/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cs typeface="Times New Roman" pitchFamily="18" charset="0"/>
              </a:defRPr>
            </a:lvl4pPr>
            <a:lvl5pPr>
              <a:defRPr sz="1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538168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buClr>
                <a:srgbClr val="C00000"/>
              </a:buClr>
              <a:buFont typeface="Wingdings 2" pitchFamily="18" charset="2"/>
              <a:buChar char="¿"/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buClr>
                <a:srgbClr val="446228"/>
              </a:buClr>
              <a:buFont typeface="Arial" pitchFamily="34" charset="0"/>
              <a:buChar char="•"/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buFont typeface="Times New Roman" pitchFamily="18" charset="0"/>
              <a:buChar char="-"/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cs typeface="Times New Roman" pitchFamily="18" charset="0"/>
              </a:defRPr>
            </a:lvl4pPr>
            <a:lvl5pPr>
              <a:defRPr sz="1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137803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buClr>
                <a:srgbClr val="C00000"/>
              </a:buClr>
              <a:buFont typeface="Wingdings 2" pitchFamily="18" charset="2"/>
              <a:buChar char="¿"/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buClr>
                <a:srgbClr val="446228"/>
              </a:buClr>
              <a:buFont typeface="Arial" pitchFamily="34" charset="0"/>
              <a:buChar char="•"/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buFont typeface="Times New Roman" pitchFamily="18" charset="0"/>
              <a:buChar char="-"/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cs typeface="Times New Roman" pitchFamily="18" charset="0"/>
              </a:defRPr>
            </a:lvl4pPr>
            <a:lvl5pPr>
              <a:defRPr sz="1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32932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buClr>
                <a:srgbClr val="C00000"/>
              </a:buClr>
              <a:buFont typeface="Wingdings 2" pitchFamily="18" charset="2"/>
              <a:buChar char="¿"/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buClr>
                <a:srgbClr val="446228"/>
              </a:buClr>
              <a:buFont typeface="Arial" pitchFamily="34" charset="0"/>
              <a:buChar char="•"/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buFont typeface="Times New Roman" pitchFamily="18" charset="0"/>
              <a:buChar char="-"/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cs typeface="Times New Roman" pitchFamily="18" charset="0"/>
              </a:defRPr>
            </a:lvl4pPr>
            <a:lvl5pPr>
              <a:defRPr sz="1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769648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buClr>
                <a:srgbClr val="C00000"/>
              </a:buClr>
              <a:buFont typeface="Wingdings 2" pitchFamily="18" charset="2"/>
              <a:buChar char="¿"/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buClr>
                <a:srgbClr val="446228"/>
              </a:buClr>
              <a:buFont typeface="Arial" pitchFamily="34" charset="0"/>
              <a:buChar char="•"/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buFont typeface="Times New Roman" pitchFamily="18" charset="0"/>
              <a:buChar char="-"/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cs typeface="Times New Roman" pitchFamily="18" charset="0"/>
              </a:defRPr>
            </a:lvl4pPr>
            <a:lvl5pPr>
              <a:defRPr sz="1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530174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buClr>
                <a:srgbClr val="C00000"/>
              </a:buClr>
              <a:buFont typeface="Wingdings 2" pitchFamily="18" charset="2"/>
              <a:buChar char="¿"/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buClr>
                <a:srgbClr val="446228"/>
              </a:buClr>
              <a:buFont typeface="Arial" pitchFamily="34" charset="0"/>
              <a:buChar char="•"/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buFont typeface="Times New Roman" pitchFamily="18" charset="0"/>
              <a:buChar char="-"/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cs typeface="Times New Roman" pitchFamily="18" charset="0"/>
              </a:defRPr>
            </a:lvl4pPr>
            <a:lvl5pPr>
              <a:defRPr sz="1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785185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buClr>
                <a:srgbClr val="C00000"/>
              </a:buClr>
              <a:buFont typeface="Wingdings 2" pitchFamily="18" charset="2"/>
              <a:buChar char="¿"/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buClr>
                <a:srgbClr val="446228"/>
              </a:buClr>
              <a:buFont typeface="Arial" pitchFamily="34" charset="0"/>
              <a:buChar char="•"/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buFont typeface="Times New Roman" pitchFamily="18" charset="0"/>
              <a:buChar char="-"/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cs typeface="Times New Roman" pitchFamily="18" charset="0"/>
              </a:defRPr>
            </a:lvl4pPr>
            <a:lvl5pPr>
              <a:defRPr sz="1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321605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buClr>
                <a:srgbClr val="C00000"/>
              </a:buClr>
              <a:buFont typeface="Wingdings 2" pitchFamily="18" charset="2"/>
              <a:buChar char="¿"/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buClr>
                <a:srgbClr val="446228"/>
              </a:buClr>
              <a:buFont typeface="Arial" pitchFamily="34" charset="0"/>
              <a:buChar char="•"/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buFont typeface="Times New Roman" pitchFamily="18" charset="0"/>
              <a:buChar char="-"/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cs typeface="Times New Roman" pitchFamily="18" charset="0"/>
              </a:defRPr>
            </a:lvl4pPr>
            <a:lvl5pPr>
              <a:defRPr sz="1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732649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099811-C76B-4CD2-A23D-6FCE71FB9C84}" type="datetime1">
              <a:rPr lang="hu-HU" smtClean="0">
                <a:solidFill>
                  <a:prstClr val="black"/>
                </a:solidFill>
              </a:rPr>
              <a:t>2016.04.18.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u-HU" dirty="0" smtClean="0">
                <a:solidFill>
                  <a:prstClr val="black"/>
                </a:solidFill>
              </a:rPr>
              <a:t>                      </a:t>
            </a:r>
            <a:fld id="{D2049144-8C1C-4276-971B-01E6218F023E}" type="slidenum">
              <a:rPr lang="hu-H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 dirty="0">
              <a:solidFill>
                <a:prstClr val="black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487" y="188640"/>
            <a:ext cx="115252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Egyenes összekötő 7"/>
          <p:cNvCxnSpPr/>
          <p:nvPr userDrawn="1"/>
        </p:nvCxnSpPr>
        <p:spPr>
          <a:xfrm>
            <a:off x="355600" y="1077913"/>
            <a:ext cx="8496300" cy="0"/>
          </a:xfrm>
          <a:prstGeom prst="line">
            <a:avLst/>
          </a:prstGeom>
          <a:ln w="12700" cap="sq" cmpd="sng">
            <a:solidFill>
              <a:schemeClr val="bg2">
                <a:lumMod val="50000"/>
                <a:alpha val="6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 userDrawn="1"/>
        </p:nvCxnSpPr>
        <p:spPr>
          <a:xfrm>
            <a:off x="269875" y="6381750"/>
            <a:ext cx="8496300" cy="0"/>
          </a:xfrm>
          <a:prstGeom prst="line">
            <a:avLst/>
          </a:prstGeom>
          <a:ln w="12700" cap="sq" cmpd="sng">
            <a:solidFill>
              <a:schemeClr val="bg2">
                <a:lumMod val="50000"/>
                <a:alpha val="6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575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31AA-7364-4D27-906B-79DDC6D69806}" type="datetime1">
              <a:rPr lang="hu-HU" smtClean="0"/>
              <a:t>2016.04.18.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2F3F-AD82-42FC-A280-F566588540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9916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E327A-2717-4F04-9CB3-82321F0BA721}" type="datetime1">
              <a:rPr lang="hu-HU" smtClean="0"/>
              <a:t>2016.04.18.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2F3F-AD82-42FC-A280-F566588540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5025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7F78D-0DE9-41A5-B5F0-9EFB14DBBA38}" type="datetime1">
              <a:rPr lang="hu-HU" smtClean="0"/>
              <a:t>2016.04.18.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2F3F-AD82-42FC-A280-F566588540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3682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A89E-E350-407D-B099-B701B0C7D881}" type="datetime1">
              <a:rPr lang="hu-HU" smtClean="0"/>
              <a:t>2016.04.18.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2F3F-AD82-42FC-A280-F566588540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4645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E285-979B-407C-96CD-491AD3ECE4F6}" type="datetime1">
              <a:rPr lang="hu-HU" smtClean="0"/>
              <a:t>2016.04.18.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2F3F-AD82-42FC-A280-F566588540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6076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CB68-7DCE-4791-BDEA-EF53B008F275}" type="datetime1">
              <a:rPr lang="hu-HU" smtClean="0"/>
              <a:t>2016.04.18.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2F3F-AD82-42FC-A280-F566588540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3479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03745-0EF2-4B75-8D19-B45B1027F0AE}" type="datetime1">
              <a:rPr lang="hu-HU" smtClean="0"/>
              <a:t>2016.04.18.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2F3F-AD82-42FC-A280-F566588540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3620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9AD7-14D5-48E7-A3FE-675F132E9D9B}" type="datetime1">
              <a:rPr lang="hu-HU" smtClean="0"/>
              <a:t>2016.04.18.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2F3F-AD82-42FC-A280-F566588540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9900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C155-C6E8-406A-B16C-8E312DEDCE13}" type="datetime1">
              <a:rPr lang="hu-HU" smtClean="0"/>
              <a:t>2016.04.18.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2F3F-AD82-42FC-A280-F566588540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1366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buClr>
                <a:srgbClr val="C00000"/>
              </a:buClr>
              <a:buFont typeface="Wingdings 2" pitchFamily="18" charset="2"/>
              <a:buChar char="¿"/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buClr>
                <a:srgbClr val="446228"/>
              </a:buClr>
              <a:buFont typeface="Arial" pitchFamily="34" charset="0"/>
              <a:buChar char="•"/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buFont typeface="Times New Roman" pitchFamily="18" charset="0"/>
              <a:buChar char="-"/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cs typeface="Times New Roman" pitchFamily="18" charset="0"/>
              </a:defRPr>
            </a:lvl4pPr>
            <a:lvl5pPr>
              <a:defRPr sz="1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37800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2564-FD18-4770-94AD-C89AE1B689E2}" type="datetime1">
              <a:rPr lang="hu-HU" smtClean="0"/>
              <a:t>2016.04.18.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2F3F-AD82-42FC-A280-F566588540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5548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67CB-B0F3-4D09-B317-231997F3BBC4}" type="datetime1">
              <a:rPr lang="hu-HU" smtClean="0"/>
              <a:t>2016.04.18.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2F3F-AD82-42FC-A280-F566588540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443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2BC685-7AC2-4814-BD3F-FB680131DDFB}" type="datetime1">
              <a:rPr lang="hu-HU" smtClean="0">
                <a:solidFill>
                  <a:prstClr val="black"/>
                </a:solidFill>
              </a:rPr>
              <a:t>2016.04.18.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u-HU" dirty="0" smtClean="0">
                <a:solidFill>
                  <a:prstClr val="black"/>
                </a:solidFill>
              </a:rPr>
              <a:t>                      </a:t>
            </a:r>
            <a:fld id="{D2049144-8C1C-4276-971B-01E6218F023E}" type="slidenum">
              <a:rPr lang="hu-H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 dirty="0">
              <a:solidFill>
                <a:prstClr val="black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487" y="188640"/>
            <a:ext cx="115252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Egyenes összekötő 7"/>
          <p:cNvCxnSpPr/>
          <p:nvPr userDrawn="1"/>
        </p:nvCxnSpPr>
        <p:spPr>
          <a:xfrm>
            <a:off x="355600" y="1077913"/>
            <a:ext cx="8496300" cy="0"/>
          </a:xfrm>
          <a:prstGeom prst="line">
            <a:avLst/>
          </a:prstGeom>
          <a:ln w="12700" cap="sq" cmpd="sng">
            <a:solidFill>
              <a:schemeClr val="bg2">
                <a:lumMod val="50000"/>
                <a:alpha val="6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 userDrawn="1"/>
        </p:nvCxnSpPr>
        <p:spPr>
          <a:xfrm>
            <a:off x="269875" y="6381750"/>
            <a:ext cx="8496300" cy="0"/>
          </a:xfrm>
          <a:prstGeom prst="line">
            <a:avLst/>
          </a:prstGeom>
          <a:ln w="12700" cap="sq" cmpd="sng">
            <a:solidFill>
              <a:schemeClr val="bg2">
                <a:lumMod val="50000"/>
                <a:alpha val="6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71815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944D-83AA-471B-9C97-EC34F0718419}" type="datetime1">
              <a:rPr lang="hu-HU" smtClean="0"/>
              <a:t>2016.04.18.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A04F-F78B-4EB1-B0E4-09A4D623AF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5093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5CA6-348A-48A3-940B-502403DC136B}" type="datetime1">
              <a:rPr lang="hu-HU" smtClean="0"/>
              <a:t>2016.04.18.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latin typeface="Arial" charset="0"/>
              <a:cs typeface="Arial" charset="0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7901-4E5C-4B40-ACC0-565C32DF00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42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0BDA2-5431-466E-9AAD-B2B56BB1D879}" type="datetime1">
              <a:rPr lang="hu-HU" smtClean="0"/>
              <a:t>2016.04.18.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latin typeface="Arial" charset="0"/>
              <a:cs typeface="Arial" charset="0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7901-4E5C-4B40-ACC0-565C32DF00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36345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96F86-3172-48A2-881F-ABBD38A5625D}" type="datetime1">
              <a:rPr lang="hu-HU" smtClean="0"/>
              <a:t>2016.04.18.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latin typeface="Arial" charset="0"/>
              <a:cs typeface="Arial" charset="0"/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7901-4E5C-4B40-ACC0-565C32DF00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22156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BD7C-4604-4F4F-9AEC-26FE61CE4354}" type="datetime1">
              <a:rPr lang="hu-HU" smtClean="0"/>
              <a:t>2016.04.18.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latin typeface="Arial" charset="0"/>
              <a:cs typeface="Arial" charset="0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7901-4E5C-4B40-ACC0-565C32DF00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827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1BB7FC-984C-4F19-A5A9-05B1BD60AEDE}" type="datetime1">
              <a:rPr lang="hu-HU" smtClean="0">
                <a:solidFill>
                  <a:prstClr val="black"/>
                </a:solidFill>
              </a:rPr>
              <a:t>2016.04.18.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7EE943-F01F-40DF-943C-8B53E7E739FA}" type="slidenum">
              <a:rPr lang="hu-H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3939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CDA5-372A-4D9E-A8BF-E3D2CA04EE31}" type="datetime1">
              <a:rPr lang="hu-HU" smtClean="0"/>
              <a:t>2016.04.18.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latin typeface="Arial" charset="0"/>
              <a:cs typeface="Arial" charset="0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7901-4E5C-4B40-ACC0-565C32DF00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219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buClr>
                <a:srgbClr val="C00000"/>
              </a:buClr>
              <a:buFont typeface="Wingdings 2" pitchFamily="18" charset="2"/>
              <a:buChar char="¿"/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buClr>
                <a:srgbClr val="446228"/>
              </a:buClr>
              <a:buFont typeface="Arial" pitchFamily="34" charset="0"/>
              <a:buChar char="•"/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buFont typeface="Times New Roman" pitchFamily="18" charset="0"/>
              <a:buChar char="-"/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cs typeface="Times New Roman" pitchFamily="18" charset="0"/>
              </a:defRPr>
            </a:lvl4pPr>
            <a:lvl5pPr>
              <a:defRPr sz="1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427653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7FED-B08E-4E67-95A7-5B1F3BD6C3AA}" type="datetime1">
              <a:rPr lang="hu-HU" smtClean="0"/>
              <a:t>2016.04.18.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latin typeface="Arial" charset="0"/>
              <a:cs typeface="Arial" charset="0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7901-4E5C-4B40-ACC0-565C32DF00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92820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8493-5461-4CE3-832A-B60E67FF1175}" type="datetime1">
              <a:rPr lang="hu-HU" smtClean="0"/>
              <a:t>2016.04.18.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latin typeface="Arial" charset="0"/>
              <a:cs typeface="Arial" charset="0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7901-4E5C-4B40-ACC0-565C32DF00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34967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B612-3505-40E7-A7FE-A39478D0B44E}" type="datetime1">
              <a:rPr lang="hu-HU" smtClean="0"/>
              <a:t>2016.04.18.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latin typeface="Arial" charset="0"/>
              <a:cs typeface="Arial" charset="0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7901-4E5C-4B40-ACC0-565C32DF00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4667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buClr>
                <a:srgbClr val="C00000"/>
              </a:buClr>
              <a:buFont typeface="Wingdings 2" pitchFamily="18" charset="2"/>
              <a:buChar char="¿"/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buClr>
                <a:srgbClr val="446228"/>
              </a:buClr>
              <a:buFont typeface="Arial" pitchFamily="34" charset="0"/>
              <a:buChar char="•"/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buFont typeface="Times New Roman" pitchFamily="18" charset="0"/>
              <a:buChar char="-"/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cs typeface="Times New Roman" pitchFamily="18" charset="0"/>
              </a:defRPr>
            </a:lvl4pPr>
            <a:lvl5pPr>
              <a:defRPr sz="1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912623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buClr>
                <a:srgbClr val="C00000"/>
              </a:buClr>
              <a:buFont typeface="Wingdings 2" pitchFamily="18" charset="2"/>
              <a:buChar char="¿"/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buClr>
                <a:srgbClr val="446228"/>
              </a:buClr>
              <a:buFont typeface="Arial" pitchFamily="34" charset="0"/>
              <a:buChar char="•"/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buFont typeface="Times New Roman" pitchFamily="18" charset="0"/>
              <a:buChar char="-"/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cs typeface="Times New Roman" pitchFamily="18" charset="0"/>
              </a:defRPr>
            </a:lvl4pPr>
            <a:lvl5pPr>
              <a:defRPr sz="1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833628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buClr>
                <a:srgbClr val="C00000"/>
              </a:buClr>
              <a:buFont typeface="Wingdings 2" pitchFamily="18" charset="2"/>
              <a:buChar char="¿"/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buClr>
                <a:srgbClr val="446228"/>
              </a:buClr>
              <a:buFont typeface="Arial" pitchFamily="34" charset="0"/>
              <a:buChar char="•"/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buFont typeface="Times New Roman" pitchFamily="18" charset="0"/>
              <a:buChar char="-"/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cs typeface="Times New Roman" pitchFamily="18" charset="0"/>
              </a:defRPr>
            </a:lvl4pPr>
            <a:lvl5pPr>
              <a:defRPr sz="1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766268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buClr>
                <a:srgbClr val="C00000"/>
              </a:buClr>
              <a:buFont typeface="Wingdings 2" pitchFamily="18" charset="2"/>
              <a:buChar char="¿"/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buClr>
                <a:srgbClr val="446228"/>
              </a:buClr>
              <a:buFont typeface="Arial" pitchFamily="34" charset="0"/>
              <a:buChar char="•"/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buFont typeface="Times New Roman" pitchFamily="18" charset="0"/>
              <a:buChar char="-"/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cs typeface="Times New Roman" pitchFamily="18" charset="0"/>
              </a:defRPr>
            </a:lvl4pPr>
            <a:lvl5pPr>
              <a:defRPr sz="1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426425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buClr>
                <a:srgbClr val="C00000"/>
              </a:buClr>
              <a:buFont typeface="Wingdings 2" pitchFamily="18" charset="2"/>
              <a:buChar char="¿"/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buClr>
                <a:srgbClr val="446228"/>
              </a:buClr>
              <a:buFont typeface="Arial" pitchFamily="34" charset="0"/>
              <a:buChar char="•"/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buFont typeface="Times New Roman" pitchFamily="18" charset="0"/>
              <a:buChar char="-"/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cs typeface="Times New Roman" pitchFamily="18" charset="0"/>
              </a:defRPr>
            </a:lvl4pPr>
            <a:lvl5pPr>
              <a:defRPr sz="1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674871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95288" y="6356350"/>
            <a:ext cx="828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i="1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  <p:sldLayoutId id="2147483699" r:id="rId17"/>
    <p:sldLayoutId id="2147483700" r:id="rId18"/>
    <p:sldLayoutId id="2147483701" r:id="rId19"/>
    <p:sldLayoutId id="2147483727" r:id="rId20"/>
  </p:sldLayoutIdLst>
  <p:transition spd="slow">
    <p:strips dir="rd"/>
  </p:transition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37A8A-68B9-4A98-8580-DDA4162C7073}" type="datetime1">
              <a:rPr lang="hu-HU" smtClean="0"/>
              <a:t>2016.04.18.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62F3F-AD82-42FC-A280-F566588540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631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71EC1-1ECA-4445-BFCE-C539081D22E0}" type="datetime1">
              <a:rPr lang="hu-HU" smtClean="0"/>
              <a:t>2016.04.18.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latin typeface="Arial" charset="0"/>
              <a:cs typeface="Arial" charset="0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C7901-4E5C-4B40-ACC0-565C32DF00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991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ransition spd="slow">
    <p:strips dir="rd"/>
  </p:transition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hyperlink" Target="http://www.helyboljobb.hu/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lyboljobb.hu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u/url?sa=i&amp;rct=j&amp;q=&amp;esrc=s&amp;source=images&amp;cd=&amp;cad=rja&amp;uact=8&amp;ved=&amp;url=http://www.kisleptek.hu/helyi_termeloi_piac_minden_telepulesre/&amp;bvm=bv.119408272,d.bGg&amp;psig=AFQjCNFdNd8hk6uw6qjHAOvmDyq-jd4gyg&amp;ust=146066752204445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lyboljobb.hu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jpeg"/><Relationship Id="rId7" Type="http://schemas.openxmlformats.org/officeDocument/2006/relationships/hyperlink" Target="http://www.helyboljobb.h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lyboljobb.hu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590872" y="2873896"/>
            <a:ext cx="8229600" cy="1656184"/>
          </a:xfrm>
        </p:spPr>
        <p:txBody>
          <a:bodyPr>
            <a:noAutofit/>
          </a:bodyPr>
          <a:lstStyle/>
          <a:p>
            <a:pPr>
              <a:spcBef>
                <a:spcPct val="20000"/>
              </a:spcBef>
            </a:pPr>
            <a:r>
              <a:rPr lang="hu-HU" sz="3200" b="1" dirty="0"/>
              <a:t>Helyi termékek – termelői piacok jelentősége</a:t>
            </a:r>
            <a:endParaRPr lang="hu-HU" sz="3200" b="1" dirty="0">
              <a:solidFill>
                <a:srgbClr val="A6976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artalom helye 10"/>
          <p:cNvSpPr>
            <a:spLocks noGrp="1"/>
          </p:cNvSpPr>
          <p:nvPr>
            <p:ph idx="1"/>
          </p:nvPr>
        </p:nvSpPr>
        <p:spPr>
          <a:xfrm>
            <a:off x="406655" y="4797151"/>
            <a:ext cx="8125785" cy="16475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hu-HU" sz="2400" dirty="0" smtClean="0">
              <a:solidFill>
                <a:srgbClr val="A69765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 algn="ctr">
              <a:buNone/>
            </a:pPr>
            <a:endParaRPr lang="hu-HU" sz="2000" dirty="0" smtClean="0">
              <a:solidFill>
                <a:srgbClr val="A69765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hu-HU" sz="1600" dirty="0" smtClean="0">
                <a:latin typeface="Times New Roman" pitchFamily="18" charset="0"/>
                <a:ea typeface="+mj-ea"/>
                <a:cs typeface="Times New Roman" pitchFamily="18" charset="0"/>
              </a:rPr>
              <a:t>Élelmiszer-feldolgozási Főosztály</a:t>
            </a:r>
          </a:p>
          <a:p>
            <a:pPr marL="0" indent="0" algn="ctr">
              <a:buNone/>
            </a:pPr>
            <a:r>
              <a:rPr lang="hu-HU" sz="1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Laszlovszky</a:t>
            </a:r>
            <a:r>
              <a:rPr lang="hu-HU" sz="1600" dirty="0" smtClean="0">
                <a:latin typeface="Times New Roman" pitchFamily="18" charset="0"/>
                <a:ea typeface="+mj-ea"/>
                <a:cs typeface="Times New Roman" pitchFamily="18" charset="0"/>
              </a:rPr>
              <a:t> Gábor</a:t>
            </a:r>
          </a:p>
          <a:p>
            <a:pPr marL="0" indent="0" algn="ctr">
              <a:buNone/>
            </a:pPr>
            <a:r>
              <a:rPr lang="hu-HU" sz="1600" dirty="0" smtClean="0">
                <a:latin typeface="Times New Roman" pitchFamily="18" charset="0"/>
                <a:ea typeface="+mj-ea"/>
                <a:cs typeface="Times New Roman" pitchFamily="18" charset="0"/>
              </a:rPr>
              <a:t>főosztályvezető</a:t>
            </a:r>
            <a:endParaRPr lang="hu-HU" sz="16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2016.04.18.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60648"/>
            <a:ext cx="3456384" cy="234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Egyenes összekötő 8"/>
          <p:cNvCxnSpPr/>
          <p:nvPr/>
        </p:nvCxnSpPr>
        <p:spPr>
          <a:xfrm>
            <a:off x="323528" y="2852936"/>
            <a:ext cx="8496944" cy="0"/>
          </a:xfrm>
          <a:prstGeom prst="line">
            <a:avLst/>
          </a:prstGeom>
          <a:ln w="12700" cap="sq" cmpd="sng">
            <a:solidFill>
              <a:schemeClr val="bg2">
                <a:lumMod val="50000"/>
                <a:alpha val="6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23528" y="6444689"/>
            <a:ext cx="8496944" cy="0"/>
          </a:xfrm>
          <a:prstGeom prst="line">
            <a:avLst/>
          </a:prstGeom>
          <a:ln w="12700" cap="sq" cmpd="sng">
            <a:solidFill>
              <a:schemeClr val="bg2">
                <a:lumMod val="50000"/>
                <a:alpha val="6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elelmiszerlanc.kormany.hu/download/8/ca/e0000/Helyi%20termék%20éve%20program.pn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900" y="4509120"/>
            <a:ext cx="1800200" cy="1028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5836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/>
          <a:lstStyle/>
          <a:p>
            <a:r>
              <a:rPr lang="hu-HU" sz="3200" b="1" u="sng" dirty="0"/>
              <a:t>Helyi termék- a fogyasztó </a:t>
            </a:r>
            <a:r>
              <a:rPr lang="hu-HU" sz="3200" b="1" u="sng" dirty="0" smtClean="0"/>
              <a:t>szemszögéből II.</a:t>
            </a:r>
            <a:r>
              <a:rPr lang="hu-HU" sz="3200" dirty="0"/>
              <a:t/>
            </a:r>
            <a:br>
              <a:rPr lang="hu-HU" sz="3200" dirty="0"/>
            </a:br>
            <a:r>
              <a:rPr lang="hu-HU" sz="3200" b="1" dirty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200" b="1" dirty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sz="3200" b="1" dirty="0">
              <a:solidFill>
                <a:srgbClr val="A6976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064896" cy="4392488"/>
          </a:xfrm>
        </p:spPr>
        <p:txBody>
          <a:bodyPr/>
          <a:lstStyle/>
          <a:p>
            <a:r>
              <a:rPr lang="hu-HU" b="1" i="1" dirty="0">
                <a:solidFill>
                  <a:schemeClr val="tx1"/>
                </a:solidFill>
              </a:rPr>
              <a:t>Hol a legegyszerűbb a helyi élelmiszerek beszerzése?</a:t>
            </a:r>
            <a:r>
              <a:rPr lang="hu-HU" dirty="0">
                <a:solidFill>
                  <a:schemeClr val="tx1"/>
                </a:solidFill>
              </a:rPr>
              <a:t> </a:t>
            </a:r>
            <a:endParaRPr lang="hu-HU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Ø"/>
            </a:pPr>
            <a:r>
              <a:rPr lang="hu-HU" sz="2400" b="1" dirty="0" smtClean="0">
                <a:solidFill>
                  <a:schemeClr val="tx1"/>
                </a:solidFill>
              </a:rPr>
              <a:t>termelői piacok (58%),</a:t>
            </a:r>
            <a:endParaRPr lang="hu-HU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Ø"/>
            </a:pPr>
            <a:r>
              <a:rPr lang="hu-HU" sz="2400" dirty="0" smtClean="0">
                <a:solidFill>
                  <a:schemeClr val="tx1"/>
                </a:solidFill>
              </a:rPr>
              <a:t>a </a:t>
            </a:r>
            <a:r>
              <a:rPr lang="hu-HU" sz="2400" dirty="0">
                <a:solidFill>
                  <a:schemeClr val="tx1"/>
                </a:solidFill>
              </a:rPr>
              <a:t>helyi élelmiszerbolt (13,2</a:t>
            </a:r>
            <a:r>
              <a:rPr lang="hu-HU" sz="2400" dirty="0" smtClean="0">
                <a:solidFill>
                  <a:schemeClr val="tx1"/>
                </a:solidFill>
              </a:rPr>
              <a:t>%)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hu-HU" sz="2400" dirty="0" smtClean="0">
                <a:solidFill>
                  <a:schemeClr val="tx1"/>
                </a:solidFill>
              </a:rPr>
              <a:t>Egyéb közvetlen </a:t>
            </a:r>
            <a:r>
              <a:rPr lang="hu-HU" sz="2400" dirty="0">
                <a:solidFill>
                  <a:schemeClr val="tx1"/>
                </a:solidFill>
              </a:rPr>
              <a:t>értékesítési </a:t>
            </a:r>
            <a:r>
              <a:rPr lang="hu-HU" sz="2400" dirty="0" smtClean="0">
                <a:solidFill>
                  <a:schemeClr val="tx1"/>
                </a:solidFill>
              </a:rPr>
              <a:t>forma </a:t>
            </a:r>
            <a:r>
              <a:rPr lang="hu-HU" sz="2400" dirty="0">
                <a:solidFill>
                  <a:schemeClr val="tx1"/>
                </a:solidFill>
              </a:rPr>
              <a:t>6,5</a:t>
            </a:r>
            <a:r>
              <a:rPr lang="hu-HU" sz="2400" dirty="0" smtClean="0">
                <a:solidFill>
                  <a:schemeClr val="tx1"/>
                </a:solidFill>
              </a:rPr>
              <a:t>%</a:t>
            </a:r>
          </a:p>
          <a:p>
            <a:r>
              <a:rPr lang="hu-HU" sz="2400" dirty="0" smtClean="0">
                <a:solidFill>
                  <a:schemeClr val="tx1"/>
                </a:solidFill>
              </a:rPr>
              <a:t>55,6</a:t>
            </a:r>
            <a:r>
              <a:rPr lang="hu-HU" sz="2400" dirty="0">
                <a:solidFill>
                  <a:schemeClr val="tx1"/>
                </a:solidFill>
              </a:rPr>
              <a:t>%-uk a helyi </a:t>
            </a:r>
            <a:endParaRPr lang="hu-HU" sz="2400" dirty="0" smtClean="0">
              <a:solidFill>
                <a:schemeClr val="tx1"/>
              </a:solidFill>
            </a:endParaRPr>
          </a:p>
          <a:p>
            <a:r>
              <a:rPr lang="hu-HU" sz="2400" dirty="0" smtClean="0">
                <a:solidFill>
                  <a:schemeClr val="tx1"/>
                </a:solidFill>
              </a:rPr>
              <a:t>élelmiszerekért </a:t>
            </a:r>
            <a:r>
              <a:rPr lang="hu-HU" sz="2400" dirty="0">
                <a:solidFill>
                  <a:schemeClr val="tx1"/>
                </a:solidFill>
              </a:rPr>
              <a:t>külön is elmegy!</a:t>
            </a:r>
          </a:p>
          <a:p>
            <a:pPr algn="l"/>
            <a:endParaRPr lang="hu-HU" dirty="0">
              <a:solidFill>
                <a:schemeClr val="tx1"/>
              </a:solidFill>
            </a:endParaRPr>
          </a:p>
          <a:p>
            <a:pPr algn="l"/>
            <a:r>
              <a:rPr lang="hu-HU" sz="2000" dirty="0">
                <a:solidFill>
                  <a:schemeClr val="tx1"/>
                </a:solidFill>
              </a:rPr>
              <a:t>Forrás:Kaposvári Egyetem fogyasztói felmérése,2014</a:t>
            </a:r>
          </a:p>
          <a:p>
            <a:endParaRPr lang="hu-HU" dirty="0"/>
          </a:p>
          <a:p>
            <a:endParaRPr lang="hu-HU" dirty="0">
              <a:solidFill>
                <a:schemeClr val="tx1"/>
              </a:solidFill>
            </a:endParaRP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189C07-4037-4036-8C5B-C43A202E2815}" type="datetime1">
              <a:rPr lang="hu-HU" smtClean="0">
                <a:solidFill>
                  <a:prstClr val="black"/>
                </a:solidFill>
              </a:rPr>
              <a:t>2016.04.18.</a:t>
            </a:fld>
            <a:endParaRPr lang="hu-HU">
              <a:solidFill>
                <a:prstClr val="black"/>
              </a:solidFill>
            </a:endParaRPr>
          </a:p>
        </p:txBody>
      </p:sp>
      <p:pic>
        <p:nvPicPr>
          <p:cNvPr id="7" name="Picture 2" descr="http://elelmiszerlanc.kormany.hu/download/8/ca/e0000/Helyi%20termék%20éve%20program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800200" cy="1028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elelmiszerlanc.kormany.hu/download/8/ca/e0000/Helyi%20termék%20éve%20program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1800200" cy="1028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4402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099811-C76B-4CD2-A23D-6FCE71FB9C84}" type="datetime1">
              <a:rPr lang="hu-HU" smtClean="0">
                <a:solidFill>
                  <a:prstClr val="black"/>
                </a:solidFill>
              </a:rPr>
              <a:t>2016.04.18.</a:t>
            </a:fld>
            <a:endParaRPr lang="hu-HU">
              <a:solidFill>
                <a:prstClr val="black"/>
              </a:solidFill>
            </a:endParaRPr>
          </a:p>
        </p:txBody>
      </p:sp>
      <p:pic>
        <p:nvPicPr>
          <p:cNvPr id="2050" name="Picture 2" descr="https://encrypted-tbn3.gstatic.com/images?q=tbn:ANd9GcTR5cg9y53KOwRWigaOGACtJShCBoBIINyA6JvFTG5NufXF-1bn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127" y="1164679"/>
            <a:ext cx="4392488" cy="521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42730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61EB1D-7E22-4CA3-AC53-CC10AF7D9541}" type="datetime1">
              <a:rPr lang="hu-HU" smtClean="0">
                <a:solidFill>
                  <a:prstClr val="black"/>
                </a:solidFill>
              </a:rPr>
              <a:t>2016.04.18.</a:t>
            </a:fld>
            <a:endParaRPr lang="hu-HU">
              <a:solidFill>
                <a:prstClr val="black"/>
              </a:solidFill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11043185"/>
              </p:ext>
            </p:extLst>
          </p:nvPr>
        </p:nvGraphicFramePr>
        <p:xfrm>
          <a:off x="323528" y="1196752"/>
          <a:ext cx="849694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6947756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052737"/>
            <a:ext cx="7772400" cy="1296144"/>
          </a:xfrm>
        </p:spPr>
        <p:txBody>
          <a:bodyPr/>
          <a:lstStyle/>
          <a:p>
            <a:pPr>
              <a:defRPr lang="hu-HU" sz="3600" b="1" i="0" u="none" strike="noStrike" kern="1200" baseline="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pPr>
            <a:r>
              <a:rPr lang="hu-HU" sz="3200" b="1" dirty="0"/>
              <a:t>VP - Kisméretű infrastruktúra fejlesztés (7.2.1.2-16)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352928" cy="3960440"/>
          </a:xfrm>
        </p:spPr>
        <p:txBody>
          <a:bodyPr/>
          <a:lstStyle/>
          <a:p>
            <a:pPr algn="l"/>
            <a:r>
              <a:rPr lang="hu-HU" sz="1800" b="1" u="sng" dirty="0" smtClean="0">
                <a:solidFill>
                  <a:schemeClr val="tx1"/>
                </a:solidFill>
              </a:rPr>
              <a:t>Támogatható tevékenység</a:t>
            </a:r>
            <a:r>
              <a:rPr lang="hu-HU" sz="1800" dirty="0" smtClean="0">
                <a:solidFill>
                  <a:schemeClr val="tx1"/>
                </a:solidFill>
              </a:rPr>
              <a:t>: helyi termékértékesítést szolgáló piac infrastruktúra fejlesztése </a:t>
            </a:r>
          </a:p>
          <a:p>
            <a:pPr algn="l"/>
            <a:r>
              <a:rPr lang="hu-HU" sz="1800" b="1" u="sng" dirty="0" smtClean="0">
                <a:solidFill>
                  <a:schemeClr val="tx1"/>
                </a:solidFill>
              </a:rPr>
              <a:t>Kit támogat?</a:t>
            </a:r>
          </a:p>
          <a:p>
            <a:pPr algn="l"/>
            <a:r>
              <a:rPr lang="hu-HU" sz="1800" dirty="0" smtClean="0">
                <a:solidFill>
                  <a:schemeClr val="tx1"/>
                </a:solidFill>
              </a:rPr>
              <a:t>települési </a:t>
            </a:r>
            <a:r>
              <a:rPr lang="hu-HU" sz="1800" dirty="0">
                <a:solidFill>
                  <a:schemeClr val="tx1"/>
                </a:solidFill>
              </a:rPr>
              <a:t>önkormányzatot/települési </a:t>
            </a:r>
            <a:r>
              <a:rPr lang="hu-HU" sz="1800" dirty="0" smtClean="0">
                <a:solidFill>
                  <a:schemeClr val="tx1"/>
                </a:solidFill>
              </a:rPr>
              <a:t>nemzetiségi önkormányzatot;önkormányzati társulást;vidéki </a:t>
            </a:r>
            <a:r>
              <a:rPr lang="hu-HU" sz="1800" dirty="0">
                <a:solidFill>
                  <a:schemeClr val="tx1"/>
                </a:solidFill>
              </a:rPr>
              <a:t>térségben ingatlantulajdonnal/székhellyel/telephellyel rendelkező: nonprofit szervezetet;egyházi jogi </a:t>
            </a:r>
            <a:r>
              <a:rPr lang="hu-HU" sz="1800" dirty="0" smtClean="0">
                <a:solidFill>
                  <a:schemeClr val="tx1"/>
                </a:solidFill>
              </a:rPr>
              <a:t>személyt; a </a:t>
            </a:r>
            <a:r>
              <a:rPr lang="hu-HU" sz="1800" dirty="0">
                <a:solidFill>
                  <a:schemeClr val="tx1"/>
                </a:solidFill>
              </a:rPr>
              <a:t>fentiek konzorciumát;</a:t>
            </a:r>
          </a:p>
          <a:p>
            <a:pPr algn="l"/>
            <a:r>
              <a:rPr lang="hu-HU" sz="1800" b="1" u="sng" dirty="0" smtClean="0">
                <a:solidFill>
                  <a:schemeClr val="tx1"/>
                </a:solidFill>
              </a:rPr>
              <a:t>Hogyan támogat?</a:t>
            </a:r>
          </a:p>
          <a:p>
            <a:pPr algn="l"/>
            <a:r>
              <a:rPr lang="hu-HU" sz="1800" dirty="0" smtClean="0">
                <a:solidFill>
                  <a:schemeClr val="tx1"/>
                </a:solidFill>
              </a:rPr>
              <a:t>Az alábbi formákban, illetve ezek kombinációjában:</a:t>
            </a:r>
          </a:p>
          <a:p>
            <a:pPr algn="l"/>
            <a:r>
              <a:rPr lang="hu-HU" sz="1800" b="1" dirty="0" smtClean="0">
                <a:solidFill>
                  <a:schemeClr val="tx1"/>
                </a:solidFill>
              </a:rPr>
              <a:t>vissza </a:t>
            </a:r>
            <a:r>
              <a:rPr lang="hu-HU" sz="1800" b="1" dirty="0">
                <a:solidFill>
                  <a:schemeClr val="tx1"/>
                </a:solidFill>
              </a:rPr>
              <a:t>nem térítendő támogatás</a:t>
            </a:r>
            <a:r>
              <a:rPr lang="hu-HU" sz="1800" dirty="0" smtClean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hu-HU" sz="1800" b="1" dirty="0" smtClean="0">
                <a:solidFill>
                  <a:schemeClr val="tx1"/>
                </a:solidFill>
              </a:rPr>
              <a:t>kamattámogatás</a:t>
            </a:r>
            <a:r>
              <a:rPr lang="hu-HU" sz="1800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hu-HU" sz="1800" b="1" dirty="0">
                <a:solidFill>
                  <a:schemeClr val="tx1"/>
                </a:solidFill>
              </a:rPr>
              <a:t>Előleg </a:t>
            </a:r>
            <a:r>
              <a:rPr lang="hu-HU" sz="1800" dirty="0">
                <a:solidFill>
                  <a:schemeClr val="tx1"/>
                </a:solidFill>
              </a:rPr>
              <a:t>igénybe </a:t>
            </a:r>
            <a:r>
              <a:rPr lang="hu-HU" sz="1800" dirty="0" smtClean="0">
                <a:solidFill>
                  <a:schemeClr val="tx1"/>
                </a:solidFill>
              </a:rPr>
              <a:t>vehető</a:t>
            </a:r>
          </a:p>
          <a:p>
            <a:pPr algn="l"/>
            <a:r>
              <a:rPr lang="hu-HU" sz="1800" b="1" u="sng" dirty="0" smtClean="0">
                <a:solidFill>
                  <a:schemeClr val="tx1"/>
                </a:solidFill>
              </a:rPr>
              <a:t>Maximális </a:t>
            </a:r>
            <a:r>
              <a:rPr lang="hu-HU" sz="1800" b="1" u="sng" dirty="0">
                <a:solidFill>
                  <a:schemeClr val="tx1"/>
                </a:solidFill>
              </a:rPr>
              <a:t>támogatási </a:t>
            </a:r>
            <a:r>
              <a:rPr lang="hu-HU" sz="1800" b="1" u="sng" dirty="0" smtClean="0">
                <a:solidFill>
                  <a:schemeClr val="tx1"/>
                </a:solidFill>
              </a:rPr>
              <a:t>összeg: </a:t>
            </a:r>
            <a:r>
              <a:rPr lang="hu-HU" sz="1800" dirty="0" smtClean="0">
                <a:solidFill>
                  <a:schemeClr val="tx1"/>
                </a:solidFill>
              </a:rPr>
              <a:t>Kisméretű</a:t>
            </a:r>
            <a:r>
              <a:rPr lang="hu-HU" sz="1800" b="1" dirty="0" smtClean="0">
                <a:solidFill>
                  <a:schemeClr val="tx1"/>
                </a:solidFill>
              </a:rPr>
              <a:t> </a:t>
            </a:r>
            <a:r>
              <a:rPr lang="hu-HU" sz="1800" dirty="0">
                <a:solidFill>
                  <a:schemeClr val="tx1"/>
                </a:solidFill>
              </a:rPr>
              <a:t>infrastruktúra 160 000 €</a:t>
            </a:r>
            <a:endParaRPr lang="hu-HU" sz="1800" b="1" dirty="0">
              <a:solidFill>
                <a:schemeClr val="tx1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099811-C76B-4CD2-A23D-6FCE71FB9C84}" type="datetime1">
              <a:rPr lang="hu-HU" smtClean="0">
                <a:solidFill>
                  <a:prstClr val="black"/>
                </a:solidFill>
              </a:rPr>
              <a:t>2016.04.18.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92264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2016224"/>
          </a:xfrm>
        </p:spPr>
        <p:txBody>
          <a:bodyPr>
            <a:normAutofit/>
          </a:bodyPr>
          <a:lstStyle/>
          <a:p>
            <a:r>
              <a:rPr lang="hu-HU" sz="3200" b="1" u="sng" dirty="0"/>
              <a:t>Köszönöm a figyelmüket! </a:t>
            </a:r>
            <a:r>
              <a:rPr lang="hu-HU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C08E81-A5E0-4813-A10C-C28F950C4699}" type="datetime1">
              <a:rPr lang="hu-HU" smtClean="0">
                <a:solidFill>
                  <a:prstClr val="black"/>
                </a:solidFill>
              </a:rPr>
              <a:t>2016.04.18.</a:t>
            </a:fld>
            <a:endParaRPr lang="hu-HU">
              <a:solidFill>
                <a:prstClr val="black"/>
              </a:solidFill>
            </a:endParaRPr>
          </a:p>
        </p:txBody>
      </p:sp>
      <p:pic>
        <p:nvPicPr>
          <p:cNvPr id="6" name="Picture 2" descr="http://elelmiszerlanc.kormany.hu/download/8/ca/e0000/Helyi%20termék%20éve%20program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0"/>
            <a:ext cx="1800200" cy="1028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elelmiszerlanc.kormany.hu/download/8/ca/e0000/Helyi%20termék%20éve%20program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1800200" cy="1028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11484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20700" y="1331013"/>
            <a:ext cx="7848872" cy="4464496"/>
          </a:xfrm>
        </p:spPr>
        <p:txBody>
          <a:bodyPr/>
          <a:lstStyle/>
          <a:p>
            <a:r>
              <a:rPr lang="hu-HU" b="1" u="sng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EU-s csatlakozás </a:t>
            </a:r>
          </a:p>
          <a:p>
            <a:pPr algn="l"/>
            <a:endParaRPr lang="hu-HU" b="1" dirty="0">
              <a:solidFill>
                <a:srgbClr val="A69765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l"/>
            <a:r>
              <a:rPr lang="hu-HU" sz="2800" b="1" dirty="0" smtClean="0">
                <a:solidFill>
                  <a:schemeClr val="tx1"/>
                </a:solidFill>
              </a:rPr>
              <a:t>Import               </a:t>
            </a:r>
            <a:endParaRPr lang="hu-HU" sz="2800" b="1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l"/>
            <a:r>
              <a:rPr lang="hu-HU" sz="1800" dirty="0" smtClean="0">
                <a:solidFill>
                  <a:schemeClr val="tx1"/>
                </a:solidFill>
              </a:rPr>
              <a:t>							</a:t>
            </a:r>
            <a:r>
              <a:rPr lang="hu-HU" sz="2800" b="1" dirty="0">
                <a:solidFill>
                  <a:schemeClr val="tx1"/>
                </a:solidFill>
              </a:rPr>
              <a:t>		</a:t>
            </a:r>
            <a:r>
              <a:rPr lang="hu-HU" sz="2800" b="1" dirty="0" smtClean="0">
                <a:solidFill>
                  <a:schemeClr val="tx1"/>
                </a:solidFill>
              </a:rPr>
              <a:t>		növekvő </a:t>
            </a:r>
            <a:r>
              <a:rPr lang="hu-HU" sz="2800" b="1" dirty="0">
                <a:solidFill>
                  <a:schemeClr val="tx1"/>
                </a:solidFill>
              </a:rPr>
              <a:t>termékkínálat</a:t>
            </a:r>
          </a:p>
          <a:p>
            <a:pPr algn="l"/>
            <a:r>
              <a:rPr lang="hu-HU" sz="2400" b="1" dirty="0" smtClean="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					                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hu-HU" sz="2400" b="1" dirty="0">
              <a:solidFill>
                <a:srgbClr val="A69765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l"/>
            <a:r>
              <a:rPr lang="hu-HU" sz="2800" b="1" dirty="0">
                <a:solidFill>
                  <a:schemeClr val="tx1"/>
                </a:solidFill>
              </a:rPr>
              <a:t> </a:t>
            </a:r>
            <a:r>
              <a:rPr lang="hu-HU" sz="2800" b="1" dirty="0" smtClean="0">
                <a:solidFill>
                  <a:schemeClr val="tx1"/>
                </a:solidFill>
              </a:rPr>
              <a:t>					verseny, árverseny</a:t>
            </a:r>
            <a:endParaRPr lang="hu-HU" sz="2800" b="1" dirty="0">
              <a:solidFill>
                <a:schemeClr val="tx1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157F68-0BD2-4030-826E-1A3107B2839F}" type="datetime1">
              <a:rPr lang="hu-HU" smtClean="0">
                <a:solidFill>
                  <a:prstClr val="black"/>
                </a:solidFill>
              </a:rPr>
              <a:t>2016.04.18.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6" name="AutoShape 4" descr="Képtalálat a következőre: „Hír program”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6" descr="Képtalálat a következőre: „Hír program”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8" descr="Képtalálat a következőre: „Hír program”"/>
          <p:cNvSpPr>
            <a:spLocks noChangeAspect="1" noChangeArrowheads="1"/>
          </p:cNvSpPr>
          <p:nvPr/>
        </p:nvSpPr>
        <p:spPr bwMode="auto">
          <a:xfrm>
            <a:off x="3683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9" name="Vágott nyíl jobbra 8"/>
          <p:cNvSpPr/>
          <p:nvPr/>
        </p:nvSpPr>
        <p:spPr>
          <a:xfrm>
            <a:off x="2411760" y="2857212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Vágott nyíl jobbra 11"/>
          <p:cNvSpPr/>
          <p:nvPr/>
        </p:nvSpPr>
        <p:spPr>
          <a:xfrm>
            <a:off x="4211960" y="4162958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449920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528" y="980729"/>
            <a:ext cx="8348464" cy="1152127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hu-HU" sz="3200" b="1" u="sng" dirty="0" smtClean="0"/>
              <a:t>Súlypont </a:t>
            </a:r>
            <a:r>
              <a:rPr lang="hu-HU" sz="3200" b="1" u="sng" dirty="0"/>
              <a:t>áthelyeződések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50678" y="2132856"/>
            <a:ext cx="8064896" cy="4725144"/>
          </a:xfrm>
        </p:spPr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</a:rPr>
              <a:t>Egészséges táplálkozást támogató termékek</a:t>
            </a:r>
            <a:endParaRPr lang="hu-HU" b="1" dirty="0">
              <a:solidFill>
                <a:schemeClr val="tx1"/>
              </a:solidFill>
            </a:endParaRPr>
          </a:p>
          <a:p>
            <a:endParaRPr lang="hu-HU" b="1" dirty="0">
              <a:solidFill>
                <a:schemeClr val="tx1"/>
              </a:solidFill>
            </a:endParaRPr>
          </a:p>
          <a:p>
            <a:r>
              <a:rPr lang="hu-HU" b="1" dirty="0" smtClean="0">
                <a:solidFill>
                  <a:schemeClr val="tx1"/>
                </a:solidFill>
              </a:rPr>
              <a:t>Környezetbarát, friss, adalékanyag mentes stb.</a:t>
            </a:r>
          </a:p>
          <a:p>
            <a:endParaRPr lang="hu-HU" b="1" dirty="0" smtClean="0">
              <a:solidFill>
                <a:schemeClr val="tx1"/>
              </a:solidFill>
            </a:endParaRPr>
          </a:p>
          <a:p>
            <a:endParaRPr lang="hu-HU" b="1" dirty="0">
              <a:solidFill>
                <a:schemeClr val="tx1"/>
              </a:solidFill>
            </a:endParaRPr>
          </a:p>
          <a:p>
            <a:endParaRPr lang="hu-HU" b="1" dirty="0" smtClean="0">
              <a:solidFill>
                <a:schemeClr val="tx1"/>
              </a:solidFill>
            </a:endParaRPr>
          </a:p>
          <a:p>
            <a:r>
              <a:rPr lang="hu-HU" b="1" dirty="0" smtClean="0">
                <a:solidFill>
                  <a:schemeClr val="tx1"/>
                </a:solidFill>
              </a:rPr>
              <a:t>Mennyiségi </a:t>
            </a:r>
            <a:r>
              <a:rPr lang="hu-HU" b="1" dirty="0">
                <a:solidFill>
                  <a:schemeClr val="tx1"/>
                </a:solidFill>
              </a:rPr>
              <a:t>– </a:t>
            </a:r>
            <a:r>
              <a:rPr lang="hu-HU" b="1" dirty="0" smtClean="0">
                <a:solidFill>
                  <a:schemeClr val="tx1"/>
                </a:solidFill>
              </a:rPr>
              <a:t>minőségi</a:t>
            </a:r>
            <a:r>
              <a:rPr lang="hu-HU" b="1" dirty="0">
                <a:solidFill>
                  <a:schemeClr val="tx1"/>
                </a:solidFill>
              </a:rPr>
              <a:t> –</a:t>
            </a:r>
            <a:r>
              <a:rPr lang="hu-HU" b="1" dirty="0" smtClean="0">
                <a:solidFill>
                  <a:schemeClr val="tx1"/>
                </a:solidFill>
              </a:rPr>
              <a:t> helyi</a:t>
            </a:r>
            <a:endParaRPr lang="hu-HU" b="1" dirty="0">
              <a:solidFill>
                <a:schemeClr val="tx1"/>
              </a:solidFill>
            </a:endParaRP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099811-C76B-4CD2-A23D-6FCE71FB9C84}" type="datetime1">
              <a:rPr lang="hu-HU" smtClean="0">
                <a:solidFill>
                  <a:prstClr val="black"/>
                </a:solidFill>
              </a:rPr>
              <a:t>2016.04.18.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5" name="Lefelé nyíl 4"/>
          <p:cNvSpPr/>
          <p:nvPr/>
        </p:nvSpPr>
        <p:spPr>
          <a:xfrm>
            <a:off x="4440810" y="2819399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26" name="Picture 2" descr="Képtalálat a következőre: „súlypontáthelyezés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274" y="4149080"/>
            <a:ext cx="30480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68727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080119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hu-HU" sz="3200" b="1" u="sng" dirty="0"/>
              <a:t>Mezőgazdasági termékek es élelmiszerek sajátossága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95536" y="2780928"/>
            <a:ext cx="8136904" cy="3528392"/>
          </a:xfrm>
        </p:spPr>
        <p:txBody>
          <a:bodyPr/>
          <a:lstStyle/>
          <a:p>
            <a:pPr marL="457200" indent="-457200" algn="l">
              <a:buFont typeface="Wingdings" pitchFamily="2" charset="2"/>
              <a:buChar char="Ø"/>
            </a:pPr>
            <a:r>
              <a:rPr lang="hu-HU" sz="2400" dirty="0">
                <a:solidFill>
                  <a:schemeClr val="tx1"/>
                </a:solidFill>
              </a:rPr>
              <a:t>termőhelyi adottságok</a:t>
            </a:r>
            <a:r>
              <a:rPr lang="hu-HU" sz="2400" dirty="0" smtClean="0">
                <a:solidFill>
                  <a:schemeClr val="tx1"/>
                </a:solidFill>
              </a:rPr>
              <a:t>,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hu-HU" sz="2400" dirty="0" smtClean="0">
                <a:solidFill>
                  <a:schemeClr val="tx1"/>
                </a:solidFill>
              </a:rPr>
              <a:t>a </a:t>
            </a:r>
            <a:r>
              <a:rPr lang="hu-HU" sz="2400" dirty="0">
                <a:solidFill>
                  <a:schemeClr val="tx1"/>
                </a:solidFill>
              </a:rPr>
              <a:t>környezet (klíma, termőföld, domborzat stb.), </a:t>
            </a:r>
            <a:endParaRPr lang="hu-HU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hu-HU" sz="2400" dirty="0" smtClean="0">
                <a:solidFill>
                  <a:schemeClr val="tx1"/>
                </a:solidFill>
              </a:rPr>
              <a:t>a helyhez </a:t>
            </a:r>
            <a:r>
              <a:rPr lang="hu-HU" sz="2400" dirty="0">
                <a:solidFill>
                  <a:schemeClr val="tx1"/>
                </a:solidFill>
              </a:rPr>
              <a:t>köthető kulturális tényezők</a:t>
            </a:r>
            <a:r>
              <a:rPr lang="hu-HU" sz="2400" dirty="0" smtClean="0">
                <a:solidFill>
                  <a:schemeClr val="tx1"/>
                </a:solidFill>
              </a:rPr>
              <a:t>,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hu-HU" sz="2400" dirty="0" smtClean="0">
                <a:solidFill>
                  <a:schemeClr val="tx1"/>
                </a:solidFill>
              </a:rPr>
              <a:t>élelmiszer </a:t>
            </a:r>
            <a:r>
              <a:rPr lang="hu-HU" sz="2400" dirty="0">
                <a:solidFill>
                  <a:schemeClr val="tx1"/>
                </a:solidFill>
              </a:rPr>
              <a:t>előállítási, feldolgozási folyamatok, technológiák </a:t>
            </a:r>
            <a:endParaRPr lang="hu-HU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hu-HU" sz="2400" dirty="0" smtClean="0">
                <a:solidFill>
                  <a:schemeClr val="tx1"/>
                </a:solidFill>
              </a:rPr>
              <a:t>étkezési </a:t>
            </a:r>
            <a:r>
              <a:rPr lang="hu-HU" sz="2400" dirty="0">
                <a:solidFill>
                  <a:schemeClr val="tx1"/>
                </a:solidFill>
              </a:rPr>
              <a:t>szokások, tradíciók</a:t>
            </a:r>
            <a:r>
              <a:rPr lang="hu-HU" sz="24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hu-HU" sz="2400" dirty="0" smtClean="0">
              <a:solidFill>
                <a:schemeClr val="tx1"/>
              </a:solidFill>
            </a:endParaRPr>
          </a:p>
          <a:p>
            <a:pPr algn="l"/>
            <a:r>
              <a:rPr lang="hu-HU" sz="2400" dirty="0">
                <a:solidFill>
                  <a:srgbClr val="FF0000"/>
                </a:solidFill>
              </a:rPr>
              <a:t>a származási hely, megkülönböztető minőségjelzőként szolgál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099811-C76B-4CD2-A23D-6FCE71FB9C84}" type="datetime1">
              <a:rPr lang="hu-HU" smtClean="0">
                <a:solidFill>
                  <a:prstClr val="black"/>
                </a:solidFill>
              </a:rPr>
              <a:t>2016.04.18.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7027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28675" y="1412776"/>
            <a:ext cx="7772400" cy="864095"/>
          </a:xfrm>
        </p:spPr>
        <p:txBody>
          <a:bodyPr/>
          <a:lstStyle/>
          <a:p>
            <a:r>
              <a:rPr lang="hu-HU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  <a:sym typeface="Times New Roman Bold" charset="0"/>
              </a:rPr>
              <a:t/>
            </a:r>
            <a:br>
              <a:rPr lang="hu-HU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  <a:sym typeface="Times New Roman Bold" charset="0"/>
              </a:rPr>
            </a:br>
            <a:r>
              <a:rPr lang="hu-HU" sz="3200" b="1" u="sng" dirty="0"/>
              <a:t>Mi számít helyi terméknek? </a:t>
            </a:r>
            <a:r>
              <a:rPr lang="hu-HU" sz="3200" b="1" u="sng" dirty="0" smtClean="0"/>
              <a:t/>
            </a:r>
            <a:br>
              <a:rPr lang="hu-HU" sz="3200" b="1" u="sng" dirty="0" smtClean="0"/>
            </a:br>
            <a:r>
              <a:rPr lang="hu-HU" sz="3200" b="1" u="sng" dirty="0" smtClean="0"/>
              <a:t>Helyi </a:t>
            </a:r>
            <a:r>
              <a:rPr lang="hu-HU" sz="3200" b="1" u="sng" dirty="0"/>
              <a:t>termék fogalom</a:t>
            </a:r>
            <a:r>
              <a:rPr lang="hu-HU" sz="3200" dirty="0"/>
              <a:t/>
            </a:r>
            <a:br>
              <a:rPr lang="hu-HU" sz="3200" dirty="0"/>
            </a:b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u-HU" dirty="0" smtClean="0">
                <a:solidFill>
                  <a:prstClr val="black"/>
                </a:solidFill>
              </a:rPr>
              <a:t>2016.04.18.</a:t>
            </a:r>
            <a:endParaRPr lang="hu-HU" dirty="0">
              <a:solidFill>
                <a:prstClr val="black"/>
              </a:solidFill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 bwMode="auto">
          <a:xfrm>
            <a:off x="611560" y="2492896"/>
            <a:ext cx="8064896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hu-HU" sz="2800" dirty="0" smtClean="0">
                <a:solidFill>
                  <a:schemeClr val="tx1"/>
                </a:solidFill>
              </a:rPr>
              <a:t>A </a:t>
            </a:r>
            <a:r>
              <a:rPr lang="hu-HU" sz="2800" dirty="0">
                <a:solidFill>
                  <a:schemeClr val="tx1"/>
                </a:solidFill>
              </a:rPr>
              <a:t>helyi termékre jelenleg még nincs egységes </a:t>
            </a:r>
            <a:r>
              <a:rPr lang="hu-HU" sz="2800" dirty="0" smtClean="0">
                <a:solidFill>
                  <a:schemeClr val="tx1"/>
                </a:solidFill>
              </a:rPr>
              <a:t>uniós (folyamatban), </a:t>
            </a:r>
            <a:r>
              <a:rPr lang="hu-HU" sz="2800" dirty="0">
                <a:solidFill>
                  <a:schemeClr val="tx1"/>
                </a:solidFill>
              </a:rPr>
              <a:t>vagy </a:t>
            </a:r>
            <a:r>
              <a:rPr lang="hu-HU" sz="2800" dirty="0" smtClean="0">
                <a:solidFill>
                  <a:schemeClr val="tx1"/>
                </a:solidFill>
              </a:rPr>
              <a:t>hazai meghatározás </a:t>
            </a:r>
            <a:endParaRPr lang="hu-H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defRPr/>
            </a:pPr>
            <a:r>
              <a:rPr lang="hu-HU" sz="2800" dirty="0" smtClean="0">
                <a:solidFill>
                  <a:schemeClr val="tx1"/>
                </a:solidFill>
              </a:rPr>
              <a:t>Szakmapolitikai megközelítésből:</a:t>
            </a:r>
          </a:p>
          <a:p>
            <a:pPr algn="l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defRPr/>
            </a:pPr>
            <a:endParaRPr lang="hu-HU" sz="17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defRPr/>
            </a:pPr>
            <a:r>
              <a:rPr lang="hu-HU" sz="2800" b="1" dirty="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Kistermelői rendelet (52/2010. (IV.30.) FVM rendelet)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defRPr/>
            </a:pPr>
            <a:endParaRPr lang="hu-HU" sz="2800" b="1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defRPr/>
            </a:pPr>
            <a:r>
              <a:rPr lang="hu-HU" sz="2800" b="1" dirty="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Helyi termelői piaci rendelet (51/2012. (VI.8.) VM rendelet)</a:t>
            </a:r>
            <a:endParaRPr lang="hu-HU" sz="2800" b="1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defRPr/>
            </a:pPr>
            <a:endParaRPr lang="hu-HU" sz="2800" dirty="0" smtClean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  <a:sym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9734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7504" y="1196751"/>
            <a:ext cx="8856984" cy="5126451"/>
          </a:xfrm>
        </p:spPr>
        <p:txBody>
          <a:bodyPr>
            <a:normAutofit/>
          </a:bodyPr>
          <a:lstStyle/>
          <a:p>
            <a:pPr marL="342900" lvl="0" indent="-342900">
              <a:buClr>
                <a:srgbClr val="C00000"/>
              </a:buClr>
            </a:pPr>
            <a:r>
              <a:rPr lang="hu-HU" b="1" u="sng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Helyi termék éve</a:t>
            </a:r>
          </a:p>
          <a:p>
            <a:pPr marL="342900" lvl="0" indent="-342900" algn="l">
              <a:buClr>
                <a:srgbClr val="C00000"/>
              </a:buClr>
            </a:pPr>
            <a:r>
              <a:rPr lang="hu-HU" sz="2400" b="1" dirty="0" smtClean="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Program</a:t>
            </a:r>
            <a:endParaRPr lang="hu-HU" sz="2400" b="1" dirty="0">
              <a:solidFill>
                <a:srgbClr val="A69765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hu-HU" sz="2400" dirty="0">
                <a:solidFill>
                  <a:schemeClr val="tx1"/>
                </a:solidFill>
              </a:rPr>
              <a:t>oktatás/ismeretterjesztés;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hu-HU" sz="2400" dirty="0">
                <a:solidFill>
                  <a:schemeClr val="tx1"/>
                </a:solidFill>
              </a:rPr>
              <a:t>országos szakmai fórumok;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hu-HU" sz="2400" dirty="0">
                <a:solidFill>
                  <a:schemeClr val="tx1"/>
                </a:solidFill>
              </a:rPr>
              <a:t>családi és gyermekprogramok;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hu-HU" sz="2400" dirty="0">
                <a:solidFill>
                  <a:schemeClr val="tx1"/>
                </a:solidFill>
              </a:rPr>
              <a:t>kiállítások, vásárok, fesztiválok;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hu-HU" sz="2400" dirty="0">
                <a:solidFill>
                  <a:schemeClr val="tx1"/>
                </a:solidFill>
              </a:rPr>
              <a:t>online </a:t>
            </a:r>
            <a:r>
              <a:rPr lang="hu-HU" sz="2400" dirty="0" smtClean="0">
                <a:solidFill>
                  <a:schemeClr val="tx1"/>
                </a:solidFill>
              </a:rPr>
              <a:t>tanácsadás, </a:t>
            </a:r>
            <a:r>
              <a:rPr lang="hu-HU" sz="2400" dirty="0" err="1" smtClean="0">
                <a:solidFill>
                  <a:schemeClr val="tx1"/>
                </a:solidFill>
              </a:rPr>
              <a:t>www.helyboljobb.hu</a:t>
            </a:r>
            <a:endParaRPr lang="hu-HU" sz="2400" b="1" dirty="0" smtClean="0">
              <a:solidFill>
                <a:srgbClr val="A69765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342900" indent="-342900" algn="l">
              <a:buClr>
                <a:srgbClr val="C00000"/>
              </a:buClr>
            </a:pPr>
            <a:r>
              <a:rPr lang="hu-HU" sz="2000" b="1" dirty="0" smtClean="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Kivitelezés:</a:t>
            </a:r>
            <a:r>
              <a:rPr lang="hu-HU" sz="2000" dirty="0" smtClean="0">
                <a:solidFill>
                  <a:schemeClr val="tx1"/>
                </a:solidFill>
              </a:rPr>
              <a:t>Földművelésügyi </a:t>
            </a:r>
            <a:r>
              <a:rPr lang="hu-HU" sz="2000" dirty="0">
                <a:solidFill>
                  <a:schemeClr val="tx1"/>
                </a:solidFill>
              </a:rPr>
              <a:t>Minisztérium a Nemzeti Élelmiszerlánc-biztonsági Hivatallal, a Nemzeti Művelődési Intézettel, illetve a Nemzeti Agrárgazdasági Kamrával </a:t>
            </a:r>
            <a:endParaRPr lang="hu-HU" sz="2000" b="1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A07190-7A0A-4285-A79A-DAC8E3AF1D7D}" type="datetime1">
              <a:rPr lang="hu-HU" smtClean="0">
                <a:solidFill>
                  <a:prstClr val="black"/>
                </a:solidFill>
              </a:rPr>
              <a:t>2016.04.18.</a:t>
            </a:fld>
            <a:endParaRPr lang="hu-HU">
              <a:solidFill>
                <a:prstClr val="black"/>
              </a:solidFill>
            </a:endParaRPr>
          </a:p>
        </p:txBody>
      </p:sp>
      <p:pic>
        <p:nvPicPr>
          <p:cNvPr id="6" name="Kép 5" descr="http://www.mvh.gov.hu/TinyMceWebApp/DatabaseImageHandler/fm_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361752"/>
            <a:ext cx="1062355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Kép 6" descr="http://www.helyitermekmagazin.hu/wp-content/uploads/2014/12/NEBIH_logo_RGB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373216"/>
            <a:ext cx="1200150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ép 7" descr="http://m.cdn.blog.hu/bk/bkblogol/image/nak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268853"/>
            <a:ext cx="1283335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Kép 8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373216"/>
            <a:ext cx="1778635" cy="719455"/>
          </a:xfrm>
          <a:prstGeom prst="rect">
            <a:avLst/>
          </a:prstGeom>
          <a:noFill/>
        </p:spPr>
      </p:pic>
      <p:pic>
        <p:nvPicPr>
          <p:cNvPr id="10" name="Picture 2" descr="http://elelmiszerlanc.kormany.hu/download/8/ca/e0000/Helyi%20termék%20éve%20program.pn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800200" cy="1028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elelmiszerlanc.kormany.hu/download/8/ca/e0000/Helyi%20termék%20éve%20program.pn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" y="2279"/>
            <a:ext cx="1800200" cy="1028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95043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1124745"/>
            <a:ext cx="7772400" cy="864096"/>
          </a:xfrm>
        </p:spPr>
        <p:txBody>
          <a:bodyPr/>
          <a:lstStyle/>
          <a:p>
            <a:r>
              <a:rPr lang="hu-HU" sz="3200" b="1" u="sng" dirty="0"/>
              <a:t>Célok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02754" y="1988840"/>
            <a:ext cx="8568952" cy="4032448"/>
          </a:xfrm>
        </p:spPr>
        <p:txBody>
          <a:bodyPr/>
          <a:lstStyle/>
          <a:p>
            <a:pPr marL="342900" indent="-342900" algn="l">
              <a:buFont typeface="Wingdings" pitchFamily="2" charset="2"/>
              <a:buChar char="Ø"/>
            </a:pPr>
            <a:r>
              <a:rPr lang="hu-HU" sz="2800" dirty="0">
                <a:solidFill>
                  <a:schemeClr val="tx1"/>
                </a:solidFill>
              </a:rPr>
              <a:t>A helyi termékek fogyasztásának, vásárlásának </a:t>
            </a:r>
            <a:r>
              <a:rPr lang="hu-HU" sz="2800" dirty="0" smtClean="0">
                <a:solidFill>
                  <a:schemeClr val="tx1"/>
                </a:solidFill>
              </a:rPr>
              <a:t>ösztönzése (</a:t>
            </a:r>
            <a:r>
              <a:rPr lang="hu-HU" sz="2800" dirty="0">
                <a:solidFill>
                  <a:schemeClr val="tx1"/>
                </a:solidFill>
              </a:rPr>
              <a:t>fogyasztói tájékoztatás</a:t>
            </a:r>
            <a:r>
              <a:rPr lang="hu-HU" sz="2800" dirty="0" smtClean="0">
                <a:solidFill>
                  <a:schemeClr val="tx1"/>
                </a:solidFill>
              </a:rPr>
              <a:t>);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hu-HU" sz="2800" dirty="0" smtClean="0">
                <a:solidFill>
                  <a:schemeClr val="tx1"/>
                </a:solidFill>
              </a:rPr>
              <a:t> </a:t>
            </a:r>
            <a:r>
              <a:rPr lang="hu-HU" sz="2800" dirty="0">
                <a:solidFill>
                  <a:schemeClr val="tx1"/>
                </a:solidFill>
              </a:rPr>
              <a:t>A termelők, mikro és kisvállalkozások, a potenciális termelők tájékoztatása és </a:t>
            </a:r>
            <a:r>
              <a:rPr lang="hu-HU" sz="2800" dirty="0" smtClean="0">
                <a:solidFill>
                  <a:schemeClr val="tx1"/>
                </a:solidFill>
              </a:rPr>
              <a:t>segítése; helyi termékek előállításának  ösztönzése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hu-HU" sz="2800" dirty="0" smtClean="0">
                <a:solidFill>
                  <a:schemeClr val="tx1"/>
                </a:solidFill>
              </a:rPr>
              <a:t>Együttműködés </a:t>
            </a:r>
            <a:r>
              <a:rPr lang="hu-HU" sz="2800" dirty="0">
                <a:solidFill>
                  <a:schemeClr val="tx1"/>
                </a:solidFill>
              </a:rPr>
              <a:t>elősegítése a lánc szereplői </a:t>
            </a:r>
            <a:r>
              <a:rPr lang="hu-HU" sz="2800" dirty="0" smtClean="0">
                <a:solidFill>
                  <a:schemeClr val="tx1"/>
                </a:solidFill>
              </a:rPr>
              <a:t>között;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hu-HU" sz="2800" dirty="0" smtClean="0">
                <a:solidFill>
                  <a:schemeClr val="tx1"/>
                </a:solidFill>
              </a:rPr>
              <a:t>A </a:t>
            </a:r>
            <a:r>
              <a:rPr lang="hu-HU" sz="2800" dirty="0">
                <a:solidFill>
                  <a:schemeClr val="tx1"/>
                </a:solidFill>
              </a:rPr>
              <a:t>táji adottságokhoz, hagyományokhoz köthető kézművesség és turizmus népszerűsítése. </a:t>
            </a:r>
          </a:p>
          <a:p>
            <a:pPr algn="l"/>
            <a:endParaRPr lang="hu-HU" sz="2800" dirty="0"/>
          </a:p>
          <a:p>
            <a:endParaRPr lang="hu-HU" sz="20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1A7987-7A0F-4E8C-8A4D-A8B9BDF8F9D2}" type="datetime1">
              <a:rPr lang="hu-HU" smtClean="0">
                <a:solidFill>
                  <a:prstClr val="black"/>
                </a:solidFill>
              </a:rPr>
              <a:t>2016.04.18.</a:t>
            </a:fld>
            <a:endParaRPr lang="hu-HU">
              <a:solidFill>
                <a:prstClr val="black"/>
              </a:solidFill>
            </a:endParaRPr>
          </a:p>
        </p:txBody>
      </p:sp>
      <p:pic>
        <p:nvPicPr>
          <p:cNvPr id="6" name="Picture 2" descr="http://elelmiszerlanc.kormany.hu/download/8/ca/e0000/Helyi%20termék%20éve%20program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800200" cy="1028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elelmiszerlanc.kormany.hu/download/8/ca/e0000/Helyi%20termék%20éve%20program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08"/>
            <a:ext cx="1800200" cy="1028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57869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1470025"/>
          </a:xfrm>
        </p:spPr>
        <p:txBody>
          <a:bodyPr/>
          <a:lstStyle/>
          <a:p>
            <a:r>
              <a:rPr lang="hu-HU" sz="3200" b="1" u="sng" dirty="0"/>
              <a:t>Tervezett folytatás?!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51520" y="2780928"/>
            <a:ext cx="8424936" cy="3384376"/>
          </a:xfrm>
        </p:spPr>
        <p:txBody>
          <a:bodyPr/>
          <a:lstStyle/>
          <a:p>
            <a:r>
              <a:rPr lang="hu-HU" b="1" dirty="0">
                <a:solidFill>
                  <a:schemeClr val="tx1"/>
                </a:solidFill>
              </a:rPr>
              <a:t>szakmai fórumsorozatot 2016 szeptemberétől </a:t>
            </a:r>
            <a:endParaRPr lang="hu-HU" b="1" dirty="0" smtClean="0">
              <a:solidFill>
                <a:schemeClr val="tx1"/>
              </a:solidFill>
            </a:endParaRPr>
          </a:p>
          <a:p>
            <a:endParaRPr lang="hu-HU" b="1" dirty="0">
              <a:solidFill>
                <a:schemeClr val="tx1"/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hu-HU" sz="2400" dirty="0">
                <a:solidFill>
                  <a:schemeClr val="tx1"/>
                </a:solidFill>
              </a:rPr>
              <a:t>A mezőgazdasági termékek és az élelmiszerek minőségrendszerei intézkedés (pályázatok) a Vidékfejlesztési </a:t>
            </a:r>
            <a:r>
              <a:rPr lang="hu-HU" sz="2400" dirty="0" smtClean="0">
                <a:solidFill>
                  <a:schemeClr val="tx1"/>
                </a:solidFill>
              </a:rPr>
              <a:t>Programból,</a:t>
            </a:r>
            <a:endParaRPr lang="hu-HU" sz="2400" dirty="0">
              <a:solidFill>
                <a:schemeClr val="tx1"/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hu-HU" sz="2400" dirty="0">
                <a:solidFill>
                  <a:schemeClr val="tx1"/>
                </a:solidFill>
              </a:rPr>
              <a:t>Nemzeti Parki Termékek mint helyi </a:t>
            </a:r>
            <a:r>
              <a:rPr lang="hu-HU" sz="2400" dirty="0" smtClean="0">
                <a:solidFill>
                  <a:schemeClr val="tx1"/>
                </a:solidFill>
              </a:rPr>
              <a:t>termékek,</a:t>
            </a:r>
            <a:endParaRPr lang="hu-HU" sz="2400" dirty="0">
              <a:solidFill>
                <a:schemeClr val="tx1"/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hu-HU" sz="2400" dirty="0">
                <a:solidFill>
                  <a:schemeClr val="tx1"/>
                </a:solidFill>
              </a:rPr>
              <a:t>Rövid ellátási lánc alprogram és </a:t>
            </a:r>
            <a:r>
              <a:rPr lang="hu-HU" sz="2400" dirty="0" smtClean="0">
                <a:solidFill>
                  <a:schemeClr val="tx1"/>
                </a:solidFill>
              </a:rPr>
              <a:t>pályázata.</a:t>
            </a:r>
            <a:endParaRPr lang="hu-HU" sz="2400" dirty="0">
              <a:solidFill>
                <a:schemeClr val="tx1"/>
              </a:solidFill>
            </a:endParaRP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099811-C76B-4CD2-A23D-6FCE71FB9C84}" type="datetime1">
              <a:rPr lang="hu-HU" smtClean="0">
                <a:solidFill>
                  <a:prstClr val="black"/>
                </a:solidFill>
              </a:rPr>
              <a:t>2016.04.18.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04715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772400" cy="936104"/>
          </a:xfrm>
        </p:spPr>
        <p:txBody>
          <a:bodyPr/>
          <a:lstStyle/>
          <a:p>
            <a:r>
              <a:rPr lang="hu-HU" sz="3200" b="1" u="sng" dirty="0"/>
              <a:t/>
            </a:r>
            <a:br>
              <a:rPr lang="hu-HU" sz="3200" b="1" u="sng" dirty="0"/>
            </a:br>
            <a:r>
              <a:rPr lang="hu-HU" sz="3200" b="1" u="sng" dirty="0"/>
              <a:t>Helyi termék- a fogyasztó szemszögéből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352928" cy="4752528"/>
          </a:xfrm>
        </p:spPr>
        <p:txBody>
          <a:bodyPr numCol="1"/>
          <a:lstStyle/>
          <a:p>
            <a:r>
              <a:rPr lang="hu-HU" sz="2400" dirty="0" smtClean="0">
                <a:solidFill>
                  <a:srgbClr val="FF0000"/>
                </a:solidFill>
              </a:rPr>
              <a:t>Helyi termék</a:t>
            </a:r>
            <a:r>
              <a:rPr lang="hu-HU" sz="2400" dirty="0">
                <a:solidFill>
                  <a:srgbClr val="FF0000"/>
                </a:solidFill>
              </a:rPr>
              <a:t>= bizalmi  </a:t>
            </a:r>
            <a:r>
              <a:rPr lang="hu-HU" sz="2400" dirty="0" smtClean="0">
                <a:solidFill>
                  <a:srgbClr val="FF0000"/>
                </a:solidFill>
              </a:rPr>
              <a:t>termék</a:t>
            </a:r>
            <a:endParaRPr lang="hu-HU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Ø"/>
            </a:pPr>
            <a:r>
              <a:rPr lang="hu-HU" sz="2400" dirty="0">
                <a:solidFill>
                  <a:schemeClr val="tx1"/>
                </a:solidFill>
              </a:rPr>
              <a:t>valamely szomszédjuk állított elő (77,9</a:t>
            </a:r>
            <a:r>
              <a:rPr lang="hu-HU" sz="2400" dirty="0" smtClean="0">
                <a:solidFill>
                  <a:schemeClr val="tx1"/>
                </a:solidFill>
              </a:rPr>
              <a:t>%),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>
                <a:solidFill>
                  <a:schemeClr val="tx1"/>
                </a:solidFill>
              </a:rPr>
              <a:t>amelyen eredetre utaló jelölés van (76,6%), </a:t>
            </a:r>
            <a:endParaRPr lang="hu-HU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Ø"/>
            </a:pPr>
            <a:r>
              <a:rPr lang="hu-HU" sz="2400" dirty="0" smtClean="0">
                <a:solidFill>
                  <a:schemeClr val="tx1"/>
                </a:solidFill>
              </a:rPr>
              <a:t>aminek </a:t>
            </a:r>
            <a:r>
              <a:rPr lang="hu-HU" sz="2400" dirty="0">
                <a:solidFill>
                  <a:schemeClr val="tx1"/>
                </a:solidFill>
              </a:rPr>
              <a:t>hagyománya van az adott településen (73,4%) </a:t>
            </a:r>
            <a:endParaRPr lang="hu-HU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Ø"/>
            </a:pPr>
            <a:r>
              <a:rPr lang="hu-HU" sz="2400" dirty="0" smtClean="0">
                <a:solidFill>
                  <a:schemeClr val="tx1"/>
                </a:solidFill>
              </a:rPr>
              <a:t>amit </a:t>
            </a:r>
            <a:r>
              <a:rPr lang="hu-HU" sz="2400" dirty="0">
                <a:solidFill>
                  <a:schemeClr val="tx1"/>
                </a:solidFill>
              </a:rPr>
              <a:t>csak egy bizonyos területen élők, helyben tudnak termelni vagy gyártani (71,1</a:t>
            </a:r>
            <a:r>
              <a:rPr lang="hu-HU" sz="2400" dirty="0" smtClean="0">
                <a:solidFill>
                  <a:schemeClr val="tx1"/>
                </a:solidFill>
              </a:rPr>
              <a:t>%)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hu-HU" sz="2400" dirty="0">
                <a:solidFill>
                  <a:schemeClr val="tx1"/>
                </a:solidFill>
              </a:rPr>
              <a:t>helyi piacon árusított </a:t>
            </a:r>
            <a:r>
              <a:rPr lang="hu-HU" sz="2400" dirty="0" smtClean="0">
                <a:solidFill>
                  <a:schemeClr val="tx1"/>
                </a:solidFill>
              </a:rPr>
              <a:t>termékek </a:t>
            </a:r>
            <a:r>
              <a:rPr lang="hu-HU" sz="2400" dirty="0" smtClean="0">
                <a:solidFill>
                  <a:schemeClr val="tx1"/>
                </a:solidFill>
              </a:rPr>
              <a:t>kel szembeni bizalmatlanság(42,2</a:t>
            </a:r>
            <a:r>
              <a:rPr lang="hu-HU" sz="2400" dirty="0">
                <a:solidFill>
                  <a:schemeClr val="tx1"/>
                </a:solidFill>
              </a:rPr>
              <a:t>%) </a:t>
            </a:r>
            <a:endParaRPr lang="hu-HU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Ø"/>
            </a:pPr>
            <a:r>
              <a:rPr lang="hu-HU" sz="2400" dirty="0">
                <a:solidFill>
                  <a:schemeClr val="tx1"/>
                </a:solidFill>
              </a:rPr>
              <a:t>védjegyrendszerekhez is köthető feliratok (42,7%) </a:t>
            </a:r>
            <a:endParaRPr lang="hu-HU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Ø"/>
            </a:pPr>
            <a:r>
              <a:rPr lang="hu-HU" sz="2400" dirty="0">
                <a:solidFill>
                  <a:schemeClr val="tx1"/>
                </a:solidFill>
              </a:rPr>
              <a:t>logók (28,8</a:t>
            </a:r>
            <a:r>
              <a:rPr lang="hu-HU" sz="2400" dirty="0" smtClean="0">
                <a:solidFill>
                  <a:schemeClr val="tx1"/>
                </a:solidFill>
              </a:rPr>
              <a:t>%).</a:t>
            </a:r>
          </a:p>
          <a:p>
            <a:pPr algn="l"/>
            <a:endParaRPr lang="hu-HU" sz="1600" dirty="0" smtClean="0">
              <a:solidFill>
                <a:schemeClr val="tx1"/>
              </a:solidFill>
            </a:endParaRPr>
          </a:p>
          <a:p>
            <a:pPr algn="l"/>
            <a:r>
              <a:rPr lang="hu-HU" sz="1600" dirty="0" smtClean="0">
                <a:solidFill>
                  <a:schemeClr val="tx1"/>
                </a:solidFill>
              </a:rPr>
              <a:t>Forrás:Kaposvári Egyetem fogyasztói felmérése,2014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099811-C76B-4CD2-A23D-6FCE71FB9C84}" type="datetime1">
              <a:rPr lang="hu-HU" smtClean="0">
                <a:solidFill>
                  <a:prstClr val="black"/>
                </a:solidFill>
              </a:rPr>
              <a:t>2016.04.18.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23138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4297</TotalTime>
  <Words>463</Words>
  <Application>Microsoft Office PowerPoint</Application>
  <PresentationFormat>Diavetítés a képernyőre (4:3 oldalarány)</PresentationFormat>
  <Paragraphs>118</Paragraphs>
  <Slides>14</Slides>
  <Notes>14</Notes>
  <HiddenSlides>0</HiddenSlides>
  <MMClips>0</MMClips>
  <ScaleCrop>false</ScaleCrop>
  <HeadingPairs>
    <vt:vector size="4" baseType="variant">
      <vt:variant>
        <vt:lpstr>Téma</vt:lpstr>
      </vt:variant>
      <vt:variant>
        <vt:i4>3</vt:i4>
      </vt:variant>
      <vt:variant>
        <vt:lpstr>Diacímek</vt:lpstr>
      </vt:variant>
      <vt:variant>
        <vt:i4>14</vt:i4>
      </vt:variant>
    </vt:vector>
  </HeadingPairs>
  <TitlesOfParts>
    <vt:vector size="17" baseType="lpstr">
      <vt:lpstr>1_Egyéni tervezés</vt:lpstr>
      <vt:lpstr>Egyéni tervezés</vt:lpstr>
      <vt:lpstr>Office-téma</vt:lpstr>
      <vt:lpstr>Helyi termékek – termelői piacok jelentősége</vt:lpstr>
      <vt:lpstr>PowerPoint bemutató</vt:lpstr>
      <vt:lpstr>Súlypont áthelyeződések</vt:lpstr>
      <vt:lpstr>Mezőgazdasági termékek es élelmiszerek sajátossága</vt:lpstr>
      <vt:lpstr> Mi számít helyi terméknek?  Helyi termék fogalom </vt:lpstr>
      <vt:lpstr>PowerPoint bemutató</vt:lpstr>
      <vt:lpstr>Célok</vt:lpstr>
      <vt:lpstr>Tervezett folytatás?!</vt:lpstr>
      <vt:lpstr> Helyi termék- a fogyasztó szemszögéből </vt:lpstr>
      <vt:lpstr>Helyi termék- a fogyasztó szemszögéből II.  </vt:lpstr>
      <vt:lpstr>PowerPoint bemutató</vt:lpstr>
      <vt:lpstr>PowerPoint bemutató</vt:lpstr>
      <vt:lpstr>VP - Kisméretű infrastruktúra fejlesztés (7.2.1.2-16)</vt:lpstr>
      <vt:lpstr>Köszönöm a figyelmüket!   </vt:lpstr>
    </vt:vector>
  </TitlesOfParts>
  <Company>KD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Horváth Zsuzsa</dc:creator>
  <cp:lastModifiedBy>Laszlovszky Gábor</cp:lastModifiedBy>
  <cp:revision>184</cp:revision>
  <cp:lastPrinted>2016-04-15T07:44:29Z</cp:lastPrinted>
  <dcterms:created xsi:type="dcterms:W3CDTF">2014-06-16T08:11:20Z</dcterms:created>
  <dcterms:modified xsi:type="dcterms:W3CDTF">2016-04-18T05:22:52Z</dcterms:modified>
</cp:coreProperties>
</file>