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7" r:id="rId3"/>
    <p:sldMasterId id="2147483674" r:id="rId4"/>
    <p:sldMasterId id="2147483681" r:id="rId5"/>
  </p:sldMasterIdLst>
  <p:notesMasterIdLst>
    <p:notesMasterId r:id="rId16"/>
  </p:notesMasterIdLst>
  <p:sldIdLst>
    <p:sldId id="256" r:id="rId6"/>
    <p:sldId id="272" r:id="rId7"/>
    <p:sldId id="273" r:id="rId8"/>
    <p:sldId id="274" r:id="rId9"/>
    <p:sldId id="279" r:id="rId10"/>
    <p:sldId id="275" r:id="rId11"/>
    <p:sldId id="276" r:id="rId12"/>
    <p:sldId id="277" r:id="rId13"/>
    <p:sldId id="278" r:id="rId14"/>
    <p:sldId id="280" r:id="rId1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63" autoAdjust="0"/>
  </p:normalViewPr>
  <p:slideViewPr>
    <p:cSldViewPr>
      <p:cViewPr>
        <p:scale>
          <a:sx n="107" d="100"/>
          <a:sy n="107" d="100"/>
        </p:scale>
        <p:origin x="6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C7270-5CA7-4EC6-8CF3-5BFC780A0A57}" type="datetimeFigureOut">
              <a:rPr lang="hu-HU" smtClean="0"/>
              <a:t>2016.04.15.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D034-4FB9-4C4D-92F7-DC0A18A1B27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9251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162DC-DE3E-478A-836C-4769247A0C48}" type="datetimeFigureOut">
              <a:rPr lang="hu-HU" smtClean="0"/>
              <a:t>2016.04.15.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8ED8-3824-4C90-8FAE-885997527E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6485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162DC-DE3E-478A-836C-4769247A0C48}" type="datetimeFigureOut">
              <a:rPr lang="hu-HU" smtClean="0"/>
              <a:t>2016.04.15.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8ED8-3824-4C90-8FAE-885997527E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094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162DC-DE3E-478A-836C-4769247A0C48}" type="datetimeFigureOut">
              <a:rPr lang="hu-HU" smtClean="0"/>
              <a:t>2016.04.15.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8ED8-3824-4C90-8FAE-885997527E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9574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7EF50-EA7C-46EB-9D94-7B29C4664D35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2016.04.15.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1087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54039-9414-4A65-8157-90A320E804B1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2016.04.15.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97712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F729F-7E02-44D7-B304-B2774EA79808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2016.04.15.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59320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750" y="2997200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5B35D-E9EA-4AC2-8FE9-EFB980F4403B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2016.04.15.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4597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0FDD8-8187-4746-B383-315756B8E060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2016.04.15.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22412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1600200"/>
            <a:ext cx="831215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5A092-CF29-466F-B640-F7D16188C3C6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2016.04.15.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20414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7EF50-EA7C-46EB-9D94-7B29C4664D35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2016.04.15.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81994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54039-9414-4A65-8157-90A320E804B1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2016.04.15.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9751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162DC-DE3E-478A-836C-4769247A0C48}" type="datetimeFigureOut">
              <a:rPr lang="hu-HU" smtClean="0"/>
              <a:t>2016.04.15.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8ED8-3824-4C90-8FAE-885997527E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6054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F729F-7E02-44D7-B304-B2774EA79808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2016.04.15.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317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750" y="2997200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5B35D-E9EA-4AC2-8FE9-EFB980F4403B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2016.04.15.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07371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0FDD8-8187-4746-B383-315756B8E060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2016.04.15.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06886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1600200"/>
            <a:ext cx="831215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5A092-CF29-466F-B640-F7D16188C3C6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2016.04.15.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47682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E57B5-C9EE-4A89-BAA9-754AB67E55A4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2016.04.15.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4050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47420-AF34-4E79-9FA3-6B5478B083CD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2016.04.15.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26761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1F692-432D-434C-816D-E3A2EF075395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2016.04.15.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93736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750" y="2997200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73F5B-84D2-46BD-A2D4-1E8E63BE78C7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2016.04.15.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49843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DB3D3-515D-449F-84E2-4A9BDDC24A42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2016.04.15.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66690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1600200"/>
            <a:ext cx="831215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DEE0E-EB95-4E65-A70D-96734C37FDEB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2016.04.15.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70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162DC-DE3E-478A-836C-4769247A0C48}" type="datetimeFigureOut">
              <a:rPr lang="hu-HU" smtClean="0"/>
              <a:t>2016.04.15.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8ED8-3824-4C90-8FAE-885997527E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35735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E57B5-C9EE-4A89-BAA9-754AB67E55A4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2016.04.15.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34410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47420-AF34-4E79-9FA3-6B5478B083CD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2016.04.15.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79958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1F692-432D-434C-816D-E3A2EF075395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2016.04.15.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66558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750" y="2997200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73F5B-84D2-46BD-A2D4-1E8E63BE78C7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2016.04.15.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79356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DB3D3-515D-449F-84E2-4A9BDDC24A42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2016.04.15.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17983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1600200"/>
            <a:ext cx="831215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DEE0E-EB95-4E65-A70D-96734C37FDEB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2016.04.15.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9714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162DC-DE3E-478A-836C-4769247A0C48}" type="datetimeFigureOut">
              <a:rPr lang="hu-HU" smtClean="0"/>
              <a:t>2016.04.15.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8ED8-3824-4C90-8FAE-885997527E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7940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162DC-DE3E-478A-836C-4769247A0C48}" type="datetimeFigureOut">
              <a:rPr lang="hu-HU" smtClean="0"/>
              <a:t>2016.04.15.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8ED8-3824-4C90-8FAE-885997527E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5552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162DC-DE3E-478A-836C-4769247A0C48}" type="datetimeFigureOut">
              <a:rPr lang="hu-HU" smtClean="0"/>
              <a:t>2016.04.15.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8ED8-3824-4C90-8FAE-885997527E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5568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162DC-DE3E-478A-836C-4769247A0C48}" type="datetimeFigureOut">
              <a:rPr lang="hu-HU" smtClean="0"/>
              <a:t>2016.04.15.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8ED8-3824-4C90-8FAE-885997527E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899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162DC-DE3E-478A-836C-4769247A0C48}" type="datetimeFigureOut">
              <a:rPr lang="hu-HU" smtClean="0"/>
              <a:t>2016.04.15.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8ED8-3824-4C90-8FAE-885997527E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5850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162DC-DE3E-478A-836C-4769247A0C48}" type="datetimeFigureOut">
              <a:rPr lang="hu-HU" smtClean="0"/>
              <a:t>2016.04.15.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8ED8-3824-4C90-8FAE-885997527E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7760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20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Relationship Id="rId9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2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5" Type="http://schemas.openxmlformats.org/officeDocument/2006/relationships/slideLayout" Target="../slideLayouts/slideLayout34.xml"/><Relationship Id="rId4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162DC-DE3E-478A-836C-4769247A0C48}" type="datetimeFigureOut">
              <a:rPr lang="hu-HU" smtClean="0"/>
              <a:t>2016.04.15.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D8ED8-3824-4C90-8FAE-885997527E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71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539750" y="2997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434F8823-0893-4FA8-8323-11DCB4144B1C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2016.04.15.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effectLst/>
                <a:latin typeface="Calibri" pitchFamily="34" charset="0"/>
                <a:cs typeface="Arial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hu-HU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>
              <a:defRPr/>
            </a:pPr>
            <a:fld id="{2C5A655D-25B9-4F12-8A2C-65F594B467D9}" type="slidenum">
              <a:rPr lang="hu-HU" smtClean="0"/>
              <a:pPr algn="r">
                <a:defRPr/>
              </a:pPr>
              <a:t>‹#›</a:t>
            </a:fld>
            <a:endParaRPr lang="hu-HU" dirty="0" smtClean="0"/>
          </a:p>
        </p:txBody>
      </p:sp>
      <p:pic>
        <p:nvPicPr>
          <p:cNvPr id="4103" name="Picture 7" descr="bg_2_beloldal.jp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7" descr="bg_2_beloldal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28575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082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539750" y="2997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434F8823-0893-4FA8-8323-11DCB4144B1C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2016.04.15.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effectLst/>
                <a:latin typeface="Calibri" pitchFamily="34" charset="0"/>
                <a:cs typeface="Arial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hu-HU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>
              <a:defRPr/>
            </a:pPr>
            <a:fld id="{2C5A655D-25B9-4F12-8A2C-65F594B467D9}" type="slidenum">
              <a:rPr lang="hu-HU" smtClean="0"/>
              <a:pPr algn="r">
                <a:defRPr/>
              </a:pPr>
              <a:t>‹#›</a:t>
            </a:fld>
            <a:endParaRPr lang="hu-HU" dirty="0" smtClean="0"/>
          </a:p>
        </p:txBody>
      </p:sp>
      <p:pic>
        <p:nvPicPr>
          <p:cNvPr id="4103" name="Picture 7" descr="bg_2_beloldal.jp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7" descr="bg_2_beloldal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28575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8534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539750" y="2997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B5487152-FBFD-43AF-A782-6D6AF3D6575F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2016.04.15.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effectLst/>
                <a:latin typeface="Calibri" pitchFamily="34" charset="0"/>
                <a:cs typeface="Arial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hu-HU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>
              <a:defRPr/>
            </a:pPr>
            <a:fld id="{3610BCCA-CBF4-47E9-8617-B8F47D1E7A76}" type="slidenum">
              <a:rPr lang="hu-HU" smtClean="0"/>
              <a:pPr algn="r">
                <a:defRPr/>
              </a:pPr>
              <a:t>‹#›</a:t>
            </a:fld>
            <a:endParaRPr lang="hu-HU" dirty="0" smtClean="0"/>
          </a:p>
        </p:txBody>
      </p:sp>
      <p:pic>
        <p:nvPicPr>
          <p:cNvPr id="4103" name="Picture 7" descr="bg_2_beloldal.jp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7276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539750" y="2997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B5487152-FBFD-43AF-A782-6D6AF3D6575F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2016.04.15.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effectLst/>
                <a:latin typeface="Calibri" pitchFamily="34" charset="0"/>
                <a:cs typeface="Arial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hu-HU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>
              <a:defRPr/>
            </a:pPr>
            <a:fld id="{3610BCCA-CBF4-47E9-8617-B8F47D1E7A76}" type="slidenum">
              <a:rPr lang="hu-HU" smtClean="0"/>
              <a:pPr algn="r">
                <a:defRPr/>
              </a:pPr>
              <a:t>‹#›</a:t>
            </a:fld>
            <a:endParaRPr lang="hu-HU" dirty="0" smtClean="0"/>
          </a:p>
        </p:txBody>
      </p:sp>
      <p:pic>
        <p:nvPicPr>
          <p:cNvPr id="4103" name="Picture 7" descr="bg_2_beloldal.jp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9422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708920"/>
            <a:ext cx="7772400" cy="1152128"/>
          </a:xfrm>
        </p:spPr>
        <p:txBody>
          <a:bodyPr>
            <a:normAutofit/>
          </a:bodyPr>
          <a:lstStyle/>
          <a:p>
            <a:r>
              <a:rPr lang="hu-HU" sz="3400" b="1" dirty="0" smtClean="0">
                <a:solidFill>
                  <a:srgbClr val="A69765"/>
                </a:solidFill>
                <a:latin typeface="Baskerville Old Face" pitchFamily="18" charset="0"/>
                <a:cs typeface="Times New Roman" pitchFamily="18" charset="0"/>
              </a:rPr>
              <a:t>Termelői piacok jelentősége, szabályozása</a:t>
            </a:r>
            <a:endParaRPr lang="hu-HU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40760" cy="1152128"/>
          </a:xfrm>
        </p:spPr>
        <p:txBody>
          <a:bodyPr>
            <a:normAutofit/>
          </a:bodyPr>
          <a:lstStyle/>
          <a:p>
            <a:pPr fontAlgn="base">
              <a:lnSpc>
                <a:spcPct val="80000"/>
              </a:lnSpc>
              <a:spcAft>
                <a:spcPct val="0"/>
              </a:spcAft>
            </a:pPr>
            <a:r>
              <a:rPr lang="hu-HU" sz="2400" dirty="0" smtClean="0">
                <a:solidFill>
                  <a:prstClr val="black"/>
                </a:solidFill>
                <a:latin typeface="Times New Roman" pitchFamily="18" charset="0"/>
              </a:rPr>
              <a:t>Dr. Gombos Zoltán</a:t>
            </a:r>
            <a:endParaRPr lang="hu-HU" sz="2400" dirty="0" smtClean="0">
              <a:solidFill>
                <a:prstClr val="black"/>
              </a:solidFill>
              <a:latin typeface="Times New Roman" pitchFamily="18" charset="0"/>
            </a:endParaRPr>
          </a:p>
          <a:p>
            <a:pPr lvl="0" fontAlgn="base">
              <a:lnSpc>
                <a:spcPct val="80000"/>
              </a:lnSpc>
              <a:spcAft>
                <a:spcPct val="0"/>
              </a:spcAft>
            </a:pPr>
            <a:r>
              <a:rPr lang="hu-HU" sz="1400" dirty="0" smtClean="0">
                <a:solidFill>
                  <a:prstClr val="black"/>
                </a:solidFill>
                <a:latin typeface="Times New Roman" pitchFamily="18" charset="0"/>
              </a:rPr>
              <a:t>Főosztályvezető</a:t>
            </a:r>
            <a:endParaRPr lang="hu-HU" sz="1400" dirty="0" smtClean="0">
              <a:solidFill>
                <a:prstClr val="black"/>
              </a:solidFill>
              <a:latin typeface="Times New Roman" pitchFamily="18" charset="0"/>
            </a:endParaRPr>
          </a:p>
          <a:p>
            <a:pPr lvl="0" fontAlgn="base">
              <a:lnSpc>
                <a:spcPct val="80000"/>
              </a:lnSpc>
              <a:spcAft>
                <a:spcPct val="0"/>
              </a:spcAft>
            </a:pPr>
            <a:r>
              <a:rPr lang="hu-HU" sz="1400" dirty="0" smtClean="0">
                <a:solidFill>
                  <a:prstClr val="black"/>
                </a:solidFill>
                <a:latin typeface="Times New Roman" pitchFamily="18" charset="0"/>
              </a:rPr>
              <a:t>2016. Április 18.</a:t>
            </a:r>
            <a:endParaRPr lang="hu-H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987" y="548680"/>
            <a:ext cx="388045" cy="886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416609" y="404337"/>
            <a:ext cx="4310796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dirty="0" smtClean="0">
                <a:latin typeface="Baskerville Old Face" pitchFamily="18" charset="0"/>
                <a:ea typeface="+mj-ea"/>
                <a:cs typeface="Times New Roman" pitchFamily="18" charset="0"/>
              </a:rPr>
              <a:t> FÖLDMŰVELÉSÜGYI MINISZTÉRIUM</a:t>
            </a:r>
            <a:endParaRPr lang="hu-HU" dirty="0">
              <a:latin typeface="Baskerville Old Face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80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hu-HU" sz="2500" dirty="0" smtClean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  <a:t/>
            </a:r>
            <a:br>
              <a:rPr lang="hu-HU" sz="2500" dirty="0" smtClean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</a:br>
            <a:r>
              <a:rPr lang="hu-HU" sz="2500" dirty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  <a:t/>
            </a:r>
            <a:br>
              <a:rPr lang="hu-HU" sz="2500" dirty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</a:br>
            <a:r>
              <a:rPr lang="hu-HU" sz="2500" dirty="0" smtClean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  <a:t/>
            </a:r>
            <a:br>
              <a:rPr lang="hu-HU" sz="2500" dirty="0" smtClean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</a:br>
            <a:r>
              <a:rPr lang="hu-HU" sz="2500" dirty="0" smtClean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  <a:t>    </a:t>
            </a:r>
            <a:r>
              <a:rPr lang="hu-HU" sz="1600" dirty="0" smtClean="0">
                <a:solidFill>
                  <a:prstClr val="black"/>
                </a:solidFill>
                <a:latin typeface="Baskerville Old Face" pitchFamily="18" charset="0"/>
                <a:ea typeface="+mn-ea"/>
                <a:cs typeface="Times New Roman" pitchFamily="18" charset="0"/>
              </a:rPr>
              <a:t>FÖLDMŰVELÉSÜGYI MINISZTÉRIUM</a:t>
            </a:r>
            <a:r>
              <a:rPr lang="en-US" sz="2500" dirty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  <a:t/>
            </a:r>
            <a:br>
              <a:rPr lang="en-US" sz="2500" dirty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hu-HU" sz="2800" b="1" dirty="0" smtClean="0">
              <a:solidFill>
                <a:schemeClr val="tx2"/>
              </a:solidFill>
              <a:latin typeface="+mj-lt"/>
              <a:cs typeface="Times New Roman" pitchFamily="18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hu-HU" sz="2800" b="1" dirty="0">
              <a:solidFill>
                <a:schemeClr val="tx2"/>
              </a:solidFill>
              <a:latin typeface="+mj-lt"/>
              <a:cs typeface="Times New Roman" pitchFamily="18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hu-HU" sz="2800" b="1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Times New Roman" pitchFamily="18" charset="0"/>
              </a:rPr>
              <a:t>Köszönöm megtisztelő figyelmüket!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hu-H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base">
              <a:spcBef>
                <a:spcPct val="0"/>
              </a:spcBef>
              <a:spcAft>
                <a:spcPts val="600"/>
              </a:spcAft>
              <a:buNone/>
            </a:pPr>
            <a:endParaRPr lang="hu-HU" sz="2000" dirty="0" smtClean="0">
              <a:latin typeface="+mj-lt"/>
              <a:cs typeface="Times New Roman" pitchFamily="18" charset="0"/>
            </a:endParaRPr>
          </a:p>
          <a:p>
            <a:pPr algn="just" fontAlgn="base">
              <a:spcBef>
                <a:spcPts val="0"/>
              </a:spcBef>
              <a:spcAft>
                <a:spcPts val="600"/>
              </a:spcAft>
            </a:pP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327" y="188640"/>
            <a:ext cx="291705" cy="956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37063"/>
            <a:ext cx="9108504" cy="163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864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hu-HU" sz="2500" dirty="0" smtClean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  <a:t/>
            </a:r>
            <a:br>
              <a:rPr lang="hu-HU" sz="2500" dirty="0" smtClean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</a:br>
            <a:r>
              <a:rPr lang="hu-HU" sz="2500" dirty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  <a:t/>
            </a:r>
            <a:br>
              <a:rPr lang="hu-HU" sz="2500" dirty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</a:br>
            <a:r>
              <a:rPr lang="hu-HU" sz="2500" dirty="0" smtClean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  <a:t/>
            </a:r>
            <a:br>
              <a:rPr lang="hu-HU" sz="2500" dirty="0" smtClean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</a:br>
            <a:r>
              <a:rPr lang="hu-HU" sz="2500" dirty="0" smtClean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  <a:t>    </a:t>
            </a:r>
            <a:r>
              <a:rPr lang="hu-HU" sz="1600" dirty="0" smtClean="0">
                <a:solidFill>
                  <a:prstClr val="black"/>
                </a:solidFill>
                <a:latin typeface="Baskerville Old Face" pitchFamily="18" charset="0"/>
                <a:ea typeface="+mn-ea"/>
                <a:cs typeface="Times New Roman" pitchFamily="18" charset="0"/>
              </a:rPr>
              <a:t>FÖLDMŰVELÉSÜGYI MINISZTÉRIUM</a:t>
            </a:r>
            <a:r>
              <a:rPr lang="en-US" sz="2500" dirty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  <a:t/>
            </a:r>
            <a:br>
              <a:rPr lang="en-US" sz="2500" dirty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hu-HU" sz="2400" b="1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Times New Roman" pitchFamily="18" charset="0"/>
              </a:rPr>
              <a:t>A helyi termelői piacok létrejöttének körülményei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hu-HU" sz="2000" b="1" dirty="0">
              <a:latin typeface="+mj-lt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ts val="600"/>
              </a:spcAft>
            </a:pPr>
            <a:r>
              <a:rPr lang="hu-HU" sz="2000" dirty="0" smtClean="0">
                <a:latin typeface="+mj-lt"/>
                <a:cs typeface="Times New Roman" pitchFamily="18" charset="0"/>
              </a:rPr>
              <a:t>Az 52/2010. (IV. 30.) rendelet (kistermelői rendelet) megjelenését követően a regisztrált kistermelők száma gyors növekedésnek indult, és rövid időn belül megkétszereződött, átlépve a 10 ezer főt.</a:t>
            </a:r>
          </a:p>
          <a:p>
            <a:pPr algn="just" fontAlgn="base">
              <a:spcBef>
                <a:spcPct val="0"/>
              </a:spcBef>
              <a:spcAft>
                <a:spcPts val="600"/>
              </a:spcAft>
            </a:pPr>
            <a:r>
              <a:rPr lang="hu-HU" sz="2000" dirty="0" smtClean="0">
                <a:latin typeface="+mj-lt"/>
                <a:cs typeface="Times New Roman" pitchFamily="18" charset="0"/>
              </a:rPr>
              <a:t>A helyi értékesítési lehetőségeket hozzá kellett igazítani a termelői oldalról felmerülő igényhez, valamint a megváltozott fogyasztói elvárásokhoz is.</a:t>
            </a:r>
          </a:p>
          <a:p>
            <a:pPr algn="just" fontAlgn="base">
              <a:spcBef>
                <a:spcPct val="0"/>
              </a:spcBef>
              <a:spcAft>
                <a:spcPts val="600"/>
              </a:spcAft>
            </a:pPr>
            <a:r>
              <a:rPr lang="hu-HU" sz="2000" dirty="0" smtClean="0">
                <a:latin typeface="+mj-lt"/>
                <a:cs typeface="Times New Roman" pitchFamily="18" charset="0"/>
              </a:rPr>
              <a:t>A hagyományos, állandó piacok mellett hiányzott egy olyan értékesítési fórum, amely egyszerűsített feltételrendszer mellett, a valóban helyben megtermelt élelmiszerek értékesítésére szolgál.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hu-HU" sz="2000" dirty="0" smtClean="0">
                <a:latin typeface="+mj-lt"/>
                <a:cs typeface="Times New Roman" pitchFamily="18" charset="0"/>
              </a:rPr>
              <a:t>Az önkormányzatok sok esetben nem tudták vállalni az állandó piacok létesítésével járó terheket.</a:t>
            </a:r>
            <a:endParaRPr lang="hu-HU" sz="2000" dirty="0" smtClean="0">
              <a:latin typeface="+mj-lt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327" y="188640"/>
            <a:ext cx="291705" cy="956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5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hu-HU" sz="2500" dirty="0" smtClean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  <a:t/>
            </a:r>
            <a:br>
              <a:rPr lang="hu-HU" sz="2500" dirty="0" smtClean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</a:br>
            <a:r>
              <a:rPr lang="hu-HU" sz="2500" dirty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  <a:t/>
            </a:r>
            <a:br>
              <a:rPr lang="hu-HU" sz="2500" dirty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</a:br>
            <a:r>
              <a:rPr lang="hu-HU" sz="2500" dirty="0" smtClean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  <a:t/>
            </a:r>
            <a:br>
              <a:rPr lang="hu-HU" sz="2500" dirty="0" smtClean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</a:br>
            <a:r>
              <a:rPr lang="hu-HU" sz="2500" dirty="0" smtClean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  <a:t>    </a:t>
            </a:r>
            <a:r>
              <a:rPr lang="hu-HU" sz="1600" dirty="0" smtClean="0">
                <a:solidFill>
                  <a:prstClr val="black"/>
                </a:solidFill>
                <a:latin typeface="Baskerville Old Face" pitchFamily="18" charset="0"/>
                <a:ea typeface="+mn-ea"/>
                <a:cs typeface="Times New Roman" pitchFamily="18" charset="0"/>
              </a:rPr>
              <a:t>FÖLDMŰVELÉSÜGYI MINISZTÉRIUM</a:t>
            </a:r>
            <a:r>
              <a:rPr lang="en-US" sz="2500" dirty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  <a:t/>
            </a:r>
            <a:br>
              <a:rPr lang="en-US" sz="2500" dirty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hu-HU" sz="2400" b="1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Times New Roman" pitchFamily="18" charset="0"/>
              </a:rPr>
              <a:t>A helyi termelői piacok létrejöttének körülményei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hu-H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hu-HU" sz="2000" dirty="0" smtClean="0">
                <a:latin typeface="+mj-lt"/>
                <a:cs typeface="Times New Roman" pitchFamily="18" charset="0"/>
              </a:rPr>
              <a:t>2011-ben a kereskedelemről szóló 2005. évi CLXIV. Tv. Definíciói kiegészültek a helyi termelői piac fogalmával:</a:t>
            </a: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hu-HU" sz="2000" dirty="0" smtClean="0">
              <a:latin typeface="+mj-lt"/>
              <a:cs typeface="Times New Roman" pitchFamily="18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</a:pPr>
            <a:r>
              <a:rPr lang="hu-HU" sz="1800" dirty="0"/>
              <a:t>olyan piac, ahol a </a:t>
            </a:r>
            <a:r>
              <a:rPr lang="hu-HU" sz="1800" b="1" dirty="0"/>
              <a:t>kistermelő</a:t>
            </a:r>
            <a:r>
              <a:rPr lang="hu-HU" sz="1800" dirty="0"/>
              <a:t> a </a:t>
            </a:r>
            <a:r>
              <a:rPr lang="hu-HU" sz="1800" b="1" dirty="0"/>
              <a:t>piac fekvése szerinti megyében</a:t>
            </a:r>
            <a:r>
              <a:rPr lang="hu-HU" sz="1800" dirty="0"/>
              <a:t>, </a:t>
            </a:r>
            <a:r>
              <a:rPr lang="hu-HU" sz="1800" b="1" dirty="0"/>
              <a:t>vagy a piac 40 km-es körzetében</a:t>
            </a:r>
            <a:r>
              <a:rPr lang="hu-HU" sz="1800" dirty="0"/>
              <a:t>, vagy Budapesten fekvő piac esetében az ország területén bárhol működő gazdaságából származó </a:t>
            </a:r>
            <a:r>
              <a:rPr lang="hu-HU" sz="1800" b="1" dirty="0"/>
              <a:t>mezőgazdasági</a:t>
            </a:r>
            <a:r>
              <a:rPr lang="hu-HU" sz="1800" dirty="0"/>
              <a:t>-, illetve </a:t>
            </a:r>
            <a:r>
              <a:rPr lang="hu-HU" sz="1800" b="1" dirty="0"/>
              <a:t>élelmiszeripari termékét értékesíti</a:t>
            </a:r>
            <a:r>
              <a:rPr lang="hu-HU" sz="1800" b="1" dirty="0" smtClean="0"/>
              <a:t>.</a:t>
            </a:r>
            <a:endParaRPr lang="hu-H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1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hu-HU" sz="1800" b="1" dirty="0">
              <a:latin typeface="Times New Roman" pitchFamily="18" charset="0"/>
              <a:cs typeface="Times New Roman" pitchFamily="18" charset="0"/>
            </a:endParaRPr>
          </a:p>
          <a:p>
            <a:pPr marL="285750" lvl="1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hu-HU" sz="2000" dirty="0" smtClean="0">
                <a:latin typeface="+mj-lt"/>
                <a:cs typeface="Times New Roman" pitchFamily="18" charset="0"/>
              </a:rPr>
              <a:t>A helyi termelői piac tehát a kistermelőkre szűkíti le az árusítást végzők körét, továbbá területi korlátozásokkal is védi a helyi termelőket, erősítve a helyben gazdálkodók érvényesülését.</a:t>
            </a:r>
            <a:endParaRPr lang="hu-HU" sz="2000" dirty="0" smtClean="0">
              <a:latin typeface="+mj-lt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327" y="188640"/>
            <a:ext cx="291705" cy="956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307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hu-HU" sz="2500" dirty="0" smtClean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  <a:t/>
            </a:r>
            <a:br>
              <a:rPr lang="hu-HU" sz="2500" dirty="0" smtClean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</a:br>
            <a:r>
              <a:rPr lang="hu-HU" sz="2500" dirty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  <a:t/>
            </a:r>
            <a:br>
              <a:rPr lang="hu-HU" sz="2500" dirty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</a:br>
            <a:r>
              <a:rPr lang="hu-HU" sz="2500" dirty="0" smtClean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  <a:t/>
            </a:r>
            <a:br>
              <a:rPr lang="hu-HU" sz="2500" dirty="0" smtClean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</a:br>
            <a:r>
              <a:rPr lang="hu-HU" sz="2500" dirty="0" smtClean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  <a:t>    </a:t>
            </a:r>
            <a:r>
              <a:rPr lang="hu-HU" sz="1600" dirty="0" smtClean="0">
                <a:solidFill>
                  <a:prstClr val="black"/>
                </a:solidFill>
                <a:latin typeface="Baskerville Old Face" pitchFamily="18" charset="0"/>
                <a:ea typeface="+mn-ea"/>
                <a:cs typeface="Times New Roman" pitchFamily="18" charset="0"/>
              </a:rPr>
              <a:t>FÖLDMŰVELÉSÜGYI MINISZTÉRIUM</a:t>
            </a:r>
            <a:r>
              <a:rPr lang="en-US" sz="2500" dirty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  <a:t/>
            </a:r>
            <a:br>
              <a:rPr lang="en-US" sz="2500" dirty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hu-HU" sz="2400" b="1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Times New Roman" pitchFamily="18" charset="0"/>
              </a:rPr>
              <a:t>A területi korlátok működése – megye és 40 km 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hu-H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327" y="188640"/>
            <a:ext cx="291705" cy="956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204864"/>
            <a:ext cx="8100392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llipszis 3"/>
          <p:cNvSpPr/>
          <p:nvPr/>
        </p:nvSpPr>
        <p:spPr>
          <a:xfrm>
            <a:off x="3364631" y="4149080"/>
            <a:ext cx="720080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459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hu-HU" sz="2500" dirty="0" smtClean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  <a:t/>
            </a:r>
            <a:br>
              <a:rPr lang="hu-HU" sz="2500" dirty="0" smtClean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</a:br>
            <a:r>
              <a:rPr lang="hu-HU" sz="2500" dirty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  <a:t/>
            </a:r>
            <a:br>
              <a:rPr lang="hu-HU" sz="2500" dirty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</a:br>
            <a:r>
              <a:rPr lang="hu-HU" sz="2500" dirty="0" smtClean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  <a:t/>
            </a:r>
            <a:br>
              <a:rPr lang="hu-HU" sz="2500" dirty="0" smtClean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</a:br>
            <a:r>
              <a:rPr lang="hu-HU" sz="2500" dirty="0" smtClean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  <a:t>    </a:t>
            </a:r>
            <a:r>
              <a:rPr lang="hu-HU" sz="1600" dirty="0" smtClean="0">
                <a:solidFill>
                  <a:prstClr val="black"/>
                </a:solidFill>
                <a:latin typeface="Baskerville Old Face" pitchFamily="18" charset="0"/>
                <a:ea typeface="+mn-ea"/>
                <a:cs typeface="Times New Roman" pitchFamily="18" charset="0"/>
              </a:rPr>
              <a:t>FÖLDMŰVELÉSÜGYI MINISZTÉRIUM</a:t>
            </a:r>
            <a:r>
              <a:rPr lang="en-US" sz="2500" dirty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  <a:t/>
            </a:r>
            <a:br>
              <a:rPr lang="en-US" sz="2500" dirty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hu-HU" sz="2400" b="1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Times New Roman" pitchFamily="18" charset="0"/>
              </a:rPr>
              <a:t>A helyi termelői piacok előnyei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hu-H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/>
            <a:r>
              <a:rPr lang="hu-HU" sz="2000" dirty="0" smtClean="0"/>
              <a:t>Erősödik a termelő és a vásárló között személyes kapcsolat, bizalom. </a:t>
            </a:r>
          </a:p>
          <a:p>
            <a:pPr lvl="0" algn="just" fontAlgn="base"/>
            <a:r>
              <a:rPr lang="hu-HU" sz="2000" dirty="0" smtClean="0"/>
              <a:t>Miután </a:t>
            </a:r>
            <a:r>
              <a:rPr lang="hu-HU" sz="2000" dirty="0"/>
              <a:t>a termék előállítása, árusítása a térségben történik, a bevétel is helyben marad, ami kapcsán erősödik a helyi </a:t>
            </a:r>
            <a:r>
              <a:rPr lang="hu-HU" sz="2000" dirty="0" smtClean="0"/>
              <a:t>gazdaság. </a:t>
            </a:r>
          </a:p>
          <a:p>
            <a:pPr lvl="0" algn="just" fontAlgn="base"/>
            <a:r>
              <a:rPr lang="hu-HU" sz="2000" dirty="0" smtClean="0"/>
              <a:t>A </a:t>
            </a:r>
            <a:r>
              <a:rPr lang="hu-HU" sz="2000" dirty="0"/>
              <a:t>közvetlen értékesítésnek köszönhetően csökken a szállítási, tárolási, hűtési költség, ebből következően a környezetterhelés is. </a:t>
            </a:r>
            <a:endParaRPr lang="hu-HU" sz="2000" dirty="0" smtClean="0"/>
          </a:p>
          <a:p>
            <a:pPr lvl="0" algn="just" fontAlgn="base"/>
            <a:r>
              <a:rPr lang="hu-HU" sz="2000" dirty="0"/>
              <a:t>A helyi termelői piac nem csak egyszerűen árucsere színhelye, hanem egy értékes közösségi élmény színtere is, ahol jobban megismerhetik egymást a helyben lakók, erősödhet a közösségi összetartozás, az egymás iránti </a:t>
            </a:r>
            <a:r>
              <a:rPr lang="hu-HU" sz="2000" dirty="0" smtClean="0"/>
              <a:t>bizalom.</a:t>
            </a:r>
          </a:p>
          <a:p>
            <a:pPr lvl="0" algn="just" fontAlgn="base"/>
            <a:r>
              <a:rPr lang="hu-HU" sz="2000" dirty="0" smtClean="0">
                <a:latin typeface="+mj-lt"/>
              </a:rPr>
              <a:t>Növelhető a turisztikai vonzerő.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327" y="188640"/>
            <a:ext cx="291705" cy="956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470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hu-HU" sz="2500" dirty="0" smtClean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  <a:t/>
            </a:r>
            <a:br>
              <a:rPr lang="hu-HU" sz="2500" dirty="0" smtClean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</a:br>
            <a:r>
              <a:rPr lang="hu-HU" sz="2500" dirty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  <a:t/>
            </a:r>
            <a:br>
              <a:rPr lang="hu-HU" sz="2500" dirty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</a:br>
            <a:r>
              <a:rPr lang="hu-HU" sz="2500" dirty="0" smtClean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  <a:t/>
            </a:r>
            <a:br>
              <a:rPr lang="hu-HU" sz="2500" dirty="0" smtClean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</a:br>
            <a:r>
              <a:rPr lang="hu-HU" sz="2500" dirty="0" smtClean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  <a:t>    </a:t>
            </a:r>
            <a:r>
              <a:rPr lang="hu-HU" sz="1600" dirty="0" smtClean="0">
                <a:solidFill>
                  <a:prstClr val="black"/>
                </a:solidFill>
                <a:latin typeface="Baskerville Old Face" pitchFamily="18" charset="0"/>
                <a:ea typeface="+mn-ea"/>
                <a:cs typeface="Times New Roman" pitchFamily="18" charset="0"/>
              </a:rPr>
              <a:t>FÖLDMŰVELÉSÜGYI MINISZTÉRIUM</a:t>
            </a:r>
            <a:r>
              <a:rPr lang="en-US" sz="2500" dirty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  <a:t/>
            </a:r>
            <a:br>
              <a:rPr lang="en-US" sz="2500" dirty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hu-HU" sz="2400" b="1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Times New Roman" pitchFamily="18" charset="0"/>
              </a:rPr>
              <a:t>Helyi termelői piacok közegészségügyi és higiéniai szabályai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hu-H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ts val="0"/>
              </a:spcBef>
              <a:spcAft>
                <a:spcPts val="600"/>
              </a:spcAft>
            </a:pPr>
            <a:r>
              <a:rPr lang="hu-HU" sz="2000" dirty="0" smtClean="0">
                <a:latin typeface="+mj-lt"/>
                <a:cs typeface="Times New Roman" pitchFamily="18" charset="0"/>
              </a:rPr>
              <a:t>A Ker. tv. helyi termelői piac fogalmának bevezetésével párhuzamosan a higiéniai szabályokat is meg kellett változtatni.</a:t>
            </a:r>
          </a:p>
          <a:p>
            <a:pPr algn="just" fontAlgn="base">
              <a:spcBef>
                <a:spcPct val="0"/>
              </a:spcBef>
              <a:spcAft>
                <a:spcPts val="600"/>
              </a:spcAft>
            </a:pPr>
            <a:r>
              <a:rPr lang="hu-HU" sz="2000" dirty="0" smtClean="0">
                <a:latin typeface="+mj-lt"/>
                <a:cs typeface="Times New Roman" pitchFamily="18" charset="0"/>
              </a:rPr>
              <a:t>A </a:t>
            </a:r>
            <a:r>
              <a:rPr lang="hu-HU" sz="2000" dirty="0">
                <a:latin typeface="+mj-lt"/>
                <a:cs typeface="Times New Roman" pitchFamily="18" charset="0"/>
              </a:rPr>
              <a:t>vásári, piaci és vásárcsarnoki árusítás közegészségügyi </a:t>
            </a:r>
            <a:r>
              <a:rPr lang="hu-HU" sz="2000" dirty="0" smtClean="0">
                <a:latin typeface="+mj-lt"/>
                <a:cs typeface="Times New Roman" pitchFamily="18" charset="0"/>
              </a:rPr>
              <a:t>szabályairól szóló 59/1999. (XI. 26.) EüM rendelet számos előírása alól mentesült a helyi termelői piac.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hu-HU" sz="2000" dirty="0">
                <a:latin typeface="+mj-lt"/>
                <a:cs typeface="Times New Roman" pitchFamily="18" charset="0"/>
              </a:rPr>
              <a:t>Megalkottuk </a:t>
            </a:r>
            <a:r>
              <a:rPr lang="hu-HU" sz="2000" dirty="0" smtClean="0">
                <a:latin typeface="+mj-lt"/>
                <a:cs typeface="Times New Roman" pitchFamily="18" charset="0"/>
              </a:rPr>
              <a:t>a </a:t>
            </a:r>
            <a:r>
              <a:rPr lang="hu-HU" sz="2000" dirty="0">
                <a:latin typeface="+mj-lt"/>
                <a:cs typeface="Times New Roman" pitchFamily="18" charset="0"/>
              </a:rPr>
              <a:t>helyi termelői piacokon történő árusítás élelmiszer-biztonsági </a:t>
            </a:r>
            <a:r>
              <a:rPr lang="hu-HU" sz="2000" dirty="0" smtClean="0">
                <a:latin typeface="+mj-lt"/>
                <a:cs typeface="Times New Roman" pitchFamily="18" charset="0"/>
              </a:rPr>
              <a:t>feltételeiről szóló 51/2012. (VI. 8.) VM rendeletet, amely további engedményeket fogalmaz meg az infrastrukturális követelmények vonatkozásában.</a:t>
            </a:r>
          </a:p>
          <a:p>
            <a:pPr algn="just" fontAlgn="base">
              <a:spcBef>
                <a:spcPts val="600"/>
              </a:spcBef>
            </a:pPr>
            <a:r>
              <a:rPr lang="hu-HU" sz="2000" dirty="0" smtClean="0">
                <a:latin typeface="+mj-lt"/>
                <a:cs typeface="Times New Roman" pitchFamily="18" charset="0"/>
              </a:rPr>
              <a:t>A biztonság azonban magától értetődően alapvető követelmény a helyi termelői piacokon vásárolt élelmiszerek esetében is!</a:t>
            </a:r>
            <a:endParaRPr lang="hu-HU" sz="2000" dirty="0">
              <a:latin typeface="+mj-lt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327" y="188640"/>
            <a:ext cx="291705" cy="956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098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hu-HU" sz="2500" dirty="0" smtClean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  <a:t/>
            </a:r>
            <a:br>
              <a:rPr lang="hu-HU" sz="2500" dirty="0" smtClean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</a:br>
            <a:r>
              <a:rPr lang="hu-HU" sz="2500" dirty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  <a:t/>
            </a:r>
            <a:br>
              <a:rPr lang="hu-HU" sz="2500" dirty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</a:br>
            <a:r>
              <a:rPr lang="hu-HU" sz="2500" dirty="0" smtClean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  <a:t/>
            </a:r>
            <a:br>
              <a:rPr lang="hu-HU" sz="2500" dirty="0" smtClean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</a:br>
            <a:r>
              <a:rPr lang="hu-HU" sz="2500" dirty="0" smtClean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  <a:t>    </a:t>
            </a:r>
            <a:r>
              <a:rPr lang="hu-HU" sz="1600" dirty="0" smtClean="0">
                <a:solidFill>
                  <a:prstClr val="black"/>
                </a:solidFill>
                <a:latin typeface="Baskerville Old Face" pitchFamily="18" charset="0"/>
                <a:ea typeface="+mn-ea"/>
                <a:cs typeface="Times New Roman" pitchFamily="18" charset="0"/>
              </a:rPr>
              <a:t>FÖLDMŰVELÉSÜGYI MINISZTÉRIUM</a:t>
            </a:r>
            <a:r>
              <a:rPr lang="en-US" sz="2500" dirty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  <a:t/>
            </a:r>
            <a:br>
              <a:rPr lang="en-US" sz="2500" dirty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hu-HU" sz="2400" b="1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Times New Roman" pitchFamily="18" charset="0"/>
              </a:rPr>
              <a:t>Tapasztalatok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hu-H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ts val="600"/>
              </a:spcAft>
            </a:pPr>
            <a:r>
              <a:rPr lang="hu-HU" sz="2000" dirty="0" smtClean="0">
                <a:latin typeface="+mj-lt"/>
                <a:cs typeface="Times New Roman" pitchFamily="18" charset="0"/>
              </a:rPr>
              <a:t>A helyi termelői piacok létrehozása egyértelműen sikeres, a tapasztalatok pozitívak.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hu-HU" sz="2000" dirty="0" smtClean="0">
                <a:latin typeface="+mj-lt"/>
                <a:cs typeface="Times New Roman" pitchFamily="18" charset="0"/>
              </a:rPr>
              <a:t>Számuk stabilan 200 fölött van.</a:t>
            </a:r>
          </a:p>
          <a:p>
            <a:pPr algn="just" fontAlgn="base">
              <a:spcBef>
                <a:spcPts val="600"/>
              </a:spcBef>
              <a:spcAft>
                <a:spcPct val="0"/>
              </a:spcAft>
            </a:pPr>
            <a:r>
              <a:rPr lang="hu-HU" sz="2000" dirty="0" smtClean="0">
                <a:latin typeface="+mj-lt"/>
                <a:cs typeface="Times New Roman" pitchFamily="18" charset="0"/>
              </a:rPr>
              <a:t>Az árusítás egyszerűsített körülményei nem csökkentették a biztonságot, az erre visszavezethető problémák nem jellemzőek.</a:t>
            </a:r>
          </a:p>
          <a:p>
            <a:pPr algn="just" fontAlgn="base">
              <a:spcBef>
                <a:spcPts val="600"/>
              </a:spcBef>
              <a:spcAft>
                <a:spcPct val="0"/>
              </a:spcAft>
            </a:pPr>
            <a:r>
              <a:rPr lang="hu-HU" sz="2000" dirty="0" smtClean="0">
                <a:latin typeface="+mj-lt"/>
                <a:cs typeface="Times New Roman" pitchFamily="18" charset="0"/>
              </a:rPr>
              <a:t>A piacon árusítók ellenőrzése ugyanakkor továbbra is elsődleges fontosságú.</a:t>
            </a:r>
            <a:r>
              <a:rPr lang="hu-HU" sz="2000" dirty="0">
                <a:cs typeface="Times New Roman" pitchFamily="18" charset="0"/>
              </a:rPr>
              <a:t> A nem megfelelő termékeket előállító, vagy a kistermelői státusszal visszaélő termelőket ki kell szűrni</a:t>
            </a:r>
            <a:r>
              <a:rPr lang="hu-HU" sz="2000" dirty="0" smtClean="0">
                <a:cs typeface="Times New Roman" pitchFamily="18" charset="0"/>
              </a:rPr>
              <a:t>.</a:t>
            </a:r>
            <a:endParaRPr lang="hu-HU" sz="2000" dirty="0" smtClean="0">
              <a:latin typeface="+mj-lt"/>
              <a:cs typeface="Times New Roman" pitchFamily="18" charset="0"/>
            </a:endParaRPr>
          </a:p>
          <a:p>
            <a:pPr algn="just" fontAlgn="base">
              <a:spcBef>
                <a:spcPts val="600"/>
              </a:spcBef>
              <a:spcAft>
                <a:spcPct val="0"/>
              </a:spcAft>
            </a:pPr>
            <a:r>
              <a:rPr lang="hu-HU" sz="2000" dirty="0" smtClean="0">
                <a:latin typeface="+mj-lt"/>
                <a:cs typeface="Times New Roman" pitchFamily="18" charset="0"/>
              </a:rPr>
              <a:t>A helyi termelői piacok a termelői élelmiszerek értékesítésén túl jelentős közösségformáló- összetartó erővel bírnak, kiváló lehetőség a helyi közösségek erősítésére</a:t>
            </a:r>
          </a:p>
          <a:p>
            <a:pPr algn="just" fontAlgn="base">
              <a:spcBef>
                <a:spcPts val="0"/>
              </a:spcBef>
              <a:spcAft>
                <a:spcPts val="600"/>
              </a:spcAft>
            </a:pP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327" y="188640"/>
            <a:ext cx="291705" cy="956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106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hu-HU" sz="2500" dirty="0" smtClean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  <a:t/>
            </a:r>
            <a:br>
              <a:rPr lang="hu-HU" sz="2500" dirty="0" smtClean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</a:br>
            <a:r>
              <a:rPr lang="hu-HU" sz="2500" dirty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  <a:t/>
            </a:r>
            <a:br>
              <a:rPr lang="hu-HU" sz="2500" dirty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</a:br>
            <a:r>
              <a:rPr lang="hu-HU" sz="2500" dirty="0" smtClean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  <a:t/>
            </a:r>
            <a:br>
              <a:rPr lang="hu-HU" sz="2500" dirty="0" smtClean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</a:br>
            <a:r>
              <a:rPr lang="hu-HU" sz="2500" dirty="0" smtClean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  <a:t>    </a:t>
            </a:r>
            <a:r>
              <a:rPr lang="hu-HU" sz="1600" dirty="0" smtClean="0">
                <a:solidFill>
                  <a:prstClr val="black"/>
                </a:solidFill>
                <a:latin typeface="Baskerville Old Face" pitchFamily="18" charset="0"/>
                <a:ea typeface="+mn-ea"/>
                <a:cs typeface="Times New Roman" pitchFamily="18" charset="0"/>
              </a:rPr>
              <a:t>FÖLDMŰVELÉSÜGYI MINISZTÉRIUM</a:t>
            </a:r>
            <a:r>
              <a:rPr lang="en-US" sz="2500" dirty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  <a:t/>
            </a:r>
            <a:br>
              <a:rPr lang="en-US" sz="2500" dirty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hu-HU" sz="2400" b="1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Times New Roman" pitchFamily="18" charset="0"/>
              </a:rPr>
              <a:t>További fejlődési lehetőségek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hu-H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ts val="600"/>
              </a:spcAft>
            </a:pPr>
            <a:r>
              <a:rPr lang="hu-HU" sz="2000" dirty="0">
                <a:latin typeface="+mj-lt"/>
                <a:cs typeface="Times New Roman" pitchFamily="18" charset="0"/>
              </a:rPr>
              <a:t>A helyi termelői piac fogalmának és szabályrendszerének bevezetése óta eltelt 5 év, mely idő alatt kellő mennyiségű tapasztalat halmozódott fel a bevezetett szabályozás kiértékeléséhez, az esetlegesen szükséges változtatások irányának meghatározásához.</a:t>
            </a:r>
            <a:r>
              <a:rPr lang="hu-HU" sz="2000" dirty="0"/>
              <a:t> </a:t>
            </a:r>
          </a:p>
          <a:p>
            <a:pPr algn="just" fontAlgn="base">
              <a:spcBef>
                <a:spcPct val="0"/>
              </a:spcBef>
              <a:spcAft>
                <a:spcPts val="600"/>
              </a:spcAft>
            </a:pPr>
            <a:r>
              <a:rPr lang="hu-HU" sz="2000" dirty="0" smtClean="0">
                <a:latin typeface="+mj-lt"/>
                <a:cs typeface="Times New Roman" pitchFamily="18" charset="0"/>
              </a:rPr>
              <a:t>Habár a helyi termelői piacok bevezetése sikeres, az látható, hogy számukban és kínálatukba jelentős bővülés, változatlan körülmények mellett nem valószínű.</a:t>
            </a:r>
          </a:p>
          <a:p>
            <a:pPr algn="just" fontAlgn="base">
              <a:spcBef>
                <a:spcPts val="0"/>
              </a:spcBef>
              <a:spcAft>
                <a:spcPts val="600"/>
              </a:spcAft>
            </a:pPr>
            <a:r>
              <a:rPr lang="hu-HU" sz="2000" dirty="0">
                <a:cs typeface="Times New Roman" pitchFamily="18" charset="0"/>
              </a:rPr>
              <a:t>K</a:t>
            </a:r>
            <a:r>
              <a:rPr lang="hu-HU" sz="2000" dirty="0" smtClean="0">
                <a:cs typeface="Times New Roman" pitchFamily="18" charset="0"/>
              </a:rPr>
              <a:t>ritikus kérdés például, </a:t>
            </a:r>
            <a:r>
              <a:rPr lang="hu-HU" sz="2000" dirty="0">
                <a:cs typeface="Times New Roman" pitchFamily="18" charset="0"/>
              </a:rPr>
              <a:t>hogy szükséges-e bővíteni az értékesítők körét a kistermelőkön kívül más termelőkkel, </a:t>
            </a:r>
            <a:r>
              <a:rPr lang="hu-HU" sz="2000" dirty="0" smtClean="0">
                <a:cs typeface="Times New Roman" pitchFamily="18" charset="0"/>
              </a:rPr>
              <a:t>például a </a:t>
            </a:r>
            <a:r>
              <a:rPr lang="hu-HU" sz="2000" dirty="0">
                <a:cs typeface="Times New Roman" pitchFamily="18" charset="0"/>
              </a:rPr>
              <a:t>helyben működő szociális </a:t>
            </a:r>
            <a:r>
              <a:rPr lang="hu-HU" sz="2000" dirty="0" smtClean="0">
                <a:cs typeface="Times New Roman" pitchFamily="18" charset="0"/>
              </a:rPr>
              <a:t>szövetkezetekkel, vagy egyéb helyi termelő vállalkozásokkal?</a:t>
            </a:r>
            <a:endParaRPr lang="hu-HU" sz="2000" dirty="0">
              <a:cs typeface="Times New Roman" pitchFamily="18" charset="0"/>
            </a:endParaRPr>
          </a:p>
          <a:p>
            <a:pPr algn="just" fontAlgn="base">
              <a:spcBef>
                <a:spcPts val="0"/>
              </a:spcBef>
              <a:spcAft>
                <a:spcPts val="600"/>
              </a:spcAft>
            </a:pP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327" y="188640"/>
            <a:ext cx="291705" cy="956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978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hu-HU" sz="2500" dirty="0" smtClean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  <a:t/>
            </a:r>
            <a:br>
              <a:rPr lang="hu-HU" sz="2500" dirty="0" smtClean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</a:br>
            <a:r>
              <a:rPr lang="hu-HU" sz="2500" dirty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  <a:t/>
            </a:r>
            <a:br>
              <a:rPr lang="hu-HU" sz="2500" dirty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</a:br>
            <a:r>
              <a:rPr lang="hu-HU" sz="2500" dirty="0" smtClean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  <a:t/>
            </a:r>
            <a:br>
              <a:rPr lang="hu-HU" sz="2500" dirty="0" smtClean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</a:br>
            <a:r>
              <a:rPr lang="hu-HU" sz="2500" dirty="0" smtClean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  <a:t>    </a:t>
            </a:r>
            <a:r>
              <a:rPr lang="hu-HU" sz="1600" dirty="0" smtClean="0">
                <a:solidFill>
                  <a:prstClr val="black"/>
                </a:solidFill>
                <a:latin typeface="Baskerville Old Face" pitchFamily="18" charset="0"/>
                <a:ea typeface="+mn-ea"/>
                <a:cs typeface="Times New Roman" pitchFamily="18" charset="0"/>
              </a:rPr>
              <a:t>FÖLDMŰVELÉSÜGYI MINISZTÉRIUM</a:t>
            </a:r>
            <a:r>
              <a:rPr lang="en-US" sz="2500" dirty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  <a:t/>
            </a:r>
            <a:br>
              <a:rPr lang="en-US" sz="2500" dirty="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  <a:ea typeface="+mn-ea"/>
                <a:cs typeface="Times New Roman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hu-HU" sz="2400" b="1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Times New Roman" pitchFamily="18" charset="0"/>
              </a:rPr>
              <a:t>További fejlődési lehetőségek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hu-H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ts val="600"/>
              </a:spcAft>
            </a:pPr>
            <a:r>
              <a:rPr lang="hu-HU" sz="2000" dirty="0">
                <a:cs typeface="Times New Roman" pitchFamily="18" charset="0"/>
              </a:rPr>
              <a:t>A leggyakrabban felmerülő </a:t>
            </a:r>
            <a:r>
              <a:rPr lang="hu-HU" sz="2000" dirty="0" smtClean="0">
                <a:cs typeface="Times New Roman" pitchFamily="18" charset="0"/>
              </a:rPr>
              <a:t>igény továbbá </a:t>
            </a:r>
            <a:r>
              <a:rPr lang="hu-HU" sz="2000" dirty="0">
                <a:cs typeface="Times New Roman" pitchFamily="18" charset="0"/>
              </a:rPr>
              <a:t>az egyéb, nem-élelmiszer termékek, kézműves termékek értékesítésének lehetővé tétele. Ennek élelmiszer-biztonsági akadálya, a termékek megfelelő elkülönítése esetén nincs. </a:t>
            </a:r>
            <a:endParaRPr lang="hu-HU" sz="2000" dirty="0" smtClean="0"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ts val="600"/>
              </a:spcAft>
            </a:pPr>
            <a:r>
              <a:rPr lang="hu-HU" sz="2000" dirty="0" smtClean="0">
                <a:cs typeface="Times New Roman" pitchFamily="18" charset="0"/>
              </a:rPr>
              <a:t>Habár </a:t>
            </a:r>
            <a:r>
              <a:rPr lang="hu-HU" sz="2000" dirty="0">
                <a:cs typeface="Times New Roman" pitchFamily="18" charset="0"/>
              </a:rPr>
              <a:t>egyes piacüzemeltetők a gyakorlatban jelenleg is működtetnek ilyen módon piacot és vásárt egyidejűleg, ez azonban indokolatlan többlet adminisztrációval jár. </a:t>
            </a:r>
            <a:endParaRPr lang="hu-HU" sz="2000" dirty="0" smtClean="0"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ts val="600"/>
              </a:spcAft>
            </a:pPr>
            <a:r>
              <a:rPr lang="hu-HU" sz="2000" dirty="0" smtClean="0"/>
              <a:t>A </a:t>
            </a:r>
            <a:r>
              <a:rPr lang="hu-HU" sz="2000" dirty="0"/>
              <a:t>szabályozási környezetet illetően a jövőben is arra törekszünk, hogy a kistermelők élelmiszer-termelési, értékesítési tevékenységét a valós igényeknek megfelelő, az élelmiszerbiztonsági szempontokat is messzemenően figyelembe vevő, optimális szabályozással segítsük elő. </a:t>
            </a:r>
          </a:p>
          <a:p>
            <a:pPr algn="just" fontAlgn="base">
              <a:spcBef>
                <a:spcPct val="0"/>
              </a:spcBef>
              <a:spcAft>
                <a:spcPts val="600"/>
              </a:spcAft>
            </a:pPr>
            <a:endParaRPr lang="hu-HU" sz="2000" dirty="0" smtClean="0">
              <a:cs typeface="Times New Roman" pitchFamily="18" charset="0"/>
            </a:endParaRPr>
          </a:p>
          <a:p>
            <a:pPr marL="0" indent="0" algn="just" fontAlgn="base">
              <a:spcBef>
                <a:spcPct val="0"/>
              </a:spcBef>
              <a:spcAft>
                <a:spcPts val="600"/>
              </a:spcAft>
              <a:buNone/>
            </a:pPr>
            <a:endParaRPr lang="hu-HU" sz="2000" dirty="0" smtClean="0">
              <a:latin typeface="+mj-lt"/>
              <a:cs typeface="Times New Roman" pitchFamily="18" charset="0"/>
            </a:endParaRPr>
          </a:p>
          <a:p>
            <a:pPr algn="just" fontAlgn="base">
              <a:spcBef>
                <a:spcPts val="0"/>
              </a:spcBef>
              <a:spcAft>
                <a:spcPts val="600"/>
              </a:spcAft>
            </a:pP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327" y="188640"/>
            <a:ext cx="291705" cy="956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394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682</Words>
  <Application>Microsoft Office PowerPoint</Application>
  <PresentationFormat>Diavetítés a képernyőre (4:3 oldalarány)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5</vt:i4>
      </vt:variant>
      <vt:variant>
        <vt:lpstr>Diacímek</vt:lpstr>
      </vt:variant>
      <vt:variant>
        <vt:i4>10</vt:i4>
      </vt:variant>
    </vt:vector>
  </HeadingPairs>
  <TitlesOfParts>
    <vt:vector size="15" baseType="lpstr">
      <vt:lpstr>Office-téma</vt:lpstr>
      <vt:lpstr>Beloldalak</vt:lpstr>
      <vt:lpstr>1_Beloldalak</vt:lpstr>
      <vt:lpstr>2_Beloldalak</vt:lpstr>
      <vt:lpstr>3_Beloldalak</vt:lpstr>
      <vt:lpstr>Termelői piacok jelentősége, szabályozása</vt:lpstr>
      <vt:lpstr>       FÖLDMŰVELÉSÜGYI MINISZTÉRIUM </vt:lpstr>
      <vt:lpstr>       FÖLDMŰVELÉSÜGYI MINISZTÉRIUM </vt:lpstr>
      <vt:lpstr>       FÖLDMŰVELÉSÜGYI MINISZTÉRIUM </vt:lpstr>
      <vt:lpstr>       FÖLDMŰVELÉSÜGYI MINISZTÉRIUM </vt:lpstr>
      <vt:lpstr>       FÖLDMŰVELÉSÜGYI MINISZTÉRIUM </vt:lpstr>
      <vt:lpstr>       FÖLDMŰVELÉSÜGYI MINISZTÉRIUM </vt:lpstr>
      <vt:lpstr>       FÖLDMŰVELÉSÜGYI MINISZTÉRIUM </vt:lpstr>
      <vt:lpstr>       FÖLDMŰVELÉSÜGYI MINISZTÉRIUM </vt:lpstr>
      <vt:lpstr>       FÖLDMŰVELÉSÜGYI MINISZTÉRIUM </vt:lpstr>
    </vt:vector>
  </TitlesOfParts>
  <Company>KD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magyar élelmiszerlánc-felügyeleti hatóság szervezeti felépítése</dc:title>
  <dc:creator>Kollár Eszter Dr.</dc:creator>
  <cp:lastModifiedBy>Szepesi Ádám</cp:lastModifiedBy>
  <cp:revision>72</cp:revision>
  <dcterms:created xsi:type="dcterms:W3CDTF">2014-06-19T12:18:14Z</dcterms:created>
  <dcterms:modified xsi:type="dcterms:W3CDTF">2016-04-15T11:01:07Z</dcterms:modified>
</cp:coreProperties>
</file>