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7" r:id="rId3"/>
    <p:sldId id="422" r:id="rId4"/>
    <p:sldId id="423" r:id="rId5"/>
    <p:sldId id="399" r:id="rId6"/>
    <p:sldId id="404" r:id="rId7"/>
    <p:sldId id="428" r:id="rId8"/>
    <p:sldId id="400" r:id="rId9"/>
    <p:sldId id="455" r:id="rId10"/>
    <p:sldId id="413" r:id="rId11"/>
    <p:sldId id="424" r:id="rId12"/>
    <p:sldId id="456" r:id="rId13"/>
    <p:sldId id="436" r:id="rId14"/>
    <p:sldId id="426" r:id="rId15"/>
    <p:sldId id="427" r:id="rId16"/>
    <p:sldId id="433" r:id="rId17"/>
    <p:sldId id="470" r:id="rId18"/>
    <p:sldId id="471" r:id="rId19"/>
    <p:sldId id="472" r:id="rId20"/>
    <p:sldId id="459" r:id="rId21"/>
    <p:sldId id="445" r:id="rId22"/>
    <p:sldId id="409" r:id="rId23"/>
    <p:sldId id="406" r:id="rId24"/>
    <p:sldId id="282" r:id="rId2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E4D1AE"/>
    <a:srgbClr val="404040"/>
    <a:srgbClr val="F8F8F8"/>
    <a:srgbClr val="FCEBE2"/>
    <a:srgbClr val="A8FDA1"/>
    <a:srgbClr val="2A9101"/>
    <a:srgbClr val="83A343"/>
    <a:srgbClr val="E6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83" d="100"/>
          <a:sy n="8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&#214;SZ\Desktop\Muveles_alol_kivett_ter_1853-2016_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hu-HU" sz="2000" dirty="0"/>
              <a:t>A művelés alól kivett terület </a:t>
            </a:r>
            <a:r>
              <a:rPr lang="hu-HU" sz="2000" dirty="0" smtClean="0"/>
              <a:t>nagysága Magyarországon, </a:t>
            </a:r>
            <a:r>
              <a:rPr lang="hu-HU" sz="2000" dirty="0"/>
              <a:t>1895-2016</a:t>
            </a:r>
          </a:p>
        </c:rich>
      </c:tx>
      <c:layout>
        <c:manualLayout>
          <c:xMode val="edge"/>
          <c:yMode val="edge"/>
          <c:x val="0.11991700742928205"/>
          <c:y val="1.15023451500557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0"/>
          <c:order val="0"/>
          <c:tx>
            <c:strRef>
              <c:f>Munka1!$L$3</c:f>
              <c:strCache>
                <c:ptCount val="1"/>
                <c:pt idx="0">
                  <c:v>Művelés alól kivett terület</c:v>
                </c:pt>
              </c:strCache>
            </c:strRef>
          </c:tx>
          <c:spPr>
            <a:ln w="635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31750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Pt>
            <c:idx val="0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C41-4CA1-934A-705A889F336F}"/>
              </c:ext>
            </c:extLst>
          </c:dPt>
          <c:dPt>
            <c:idx val="4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C41-4CA1-934A-705A889F336F}"/>
              </c:ext>
            </c:extLst>
          </c:dPt>
          <c:dPt>
            <c:idx val="26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C41-4CA1-934A-705A889F336F}"/>
              </c:ext>
            </c:extLst>
          </c:dPt>
          <c:dPt>
            <c:idx val="43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C41-4CA1-934A-705A889F336F}"/>
              </c:ext>
            </c:extLst>
          </c:dPt>
          <c:dPt>
            <c:idx val="72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C41-4CA1-934A-705A889F336F}"/>
              </c:ext>
            </c:extLst>
          </c:dPt>
          <c:dPt>
            <c:idx val="73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C41-4CA1-934A-705A889F336F}"/>
              </c:ext>
            </c:extLst>
          </c:dPt>
          <c:dPt>
            <c:idx val="80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C41-4CA1-934A-705A889F336F}"/>
              </c:ext>
            </c:extLst>
          </c:dPt>
          <c:dPt>
            <c:idx val="81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C41-4CA1-934A-705A889F336F}"/>
              </c:ext>
            </c:extLst>
          </c:dPt>
          <c:dPt>
            <c:idx val="90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8C41-4CA1-934A-705A889F336F}"/>
              </c:ext>
            </c:extLst>
          </c:dPt>
          <c:dPt>
            <c:idx val="91"/>
            <c:marker>
              <c:symbol val="triangle"/>
              <c:size val="9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C41-4CA1-934A-705A889F336F}"/>
              </c:ext>
            </c:extLst>
          </c:dPt>
          <c:dPt>
            <c:idx val="97"/>
            <c:marker>
              <c:symbol val="triangle"/>
              <c:size val="9"/>
            </c:marker>
            <c:bubble3D val="0"/>
          </c:dPt>
          <c:dLbls>
            <c:dLbl>
              <c:idx val="0"/>
              <c:layout>
                <c:manualLayout>
                  <c:x val="-3.1913680737982515E-2"/>
                  <c:y val="5.001603082749259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1895</a:t>
                    </a:r>
                    <a:r>
                      <a:rPr lang="en-US" dirty="0"/>
                      <a:t>
527,7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41-4CA1-934A-705A889F336F}"/>
                </c:ext>
              </c:extLst>
            </c:dLbl>
            <c:dLbl>
              <c:idx val="4"/>
              <c:layout>
                <c:manualLayout>
                  <c:x val="-3.1406230076752709E-2"/>
                  <c:y val="5.772502358606904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1921
</a:t>
                    </a:r>
                    <a:r>
                      <a:rPr lang="en-US" dirty="0"/>
                      <a:t>575,2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6"/>
              <c:layout>
                <c:manualLayout>
                  <c:x val="-5.1806407710971232E-2"/>
                  <c:y val="-4.3239609850113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1945
</a:t>
                    </a:r>
                    <a:r>
                      <a:rPr lang="en-US" dirty="0"/>
                      <a:t>649,7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41-4CA1-934A-705A889F336F}"/>
                </c:ext>
              </c:extLst>
            </c:dLbl>
            <c:dLbl>
              <c:idx val="43"/>
              <c:layout>
                <c:manualLayout>
                  <c:x val="-5.5463597426477336E-2"/>
                  <c:y val="-6.185824040657490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1962
</a:t>
                    </a:r>
                    <a:r>
                      <a:rPr lang="en-US" dirty="0"/>
                      <a:t>894,3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41-4CA1-934A-705A889F336F}"/>
                </c:ext>
              </c:extLst>
            </c:dLbl>
            <c:dLbl>
              <c:idx val="72"/>
              <c:layout>
                <c:manualLayout>
                  <c:x val="-3.7995890241586061E-2"/>
                  <c:y val="5.170213575303227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1991
</a:t>
                    </a:r>
                    <a:r>
                      <a:rPr lang="en-US" dirty="0"/>
                      <a:t>1 075,7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41-4CA1-934A-705A889F336F}"/>
                </c:ext>
              </c:extLst>
            </c:dLbl>
            <c:dLbl>
              <c:idx val="73"/>
              <c:layout>
                <c:manualLayout>
                  <c:x val="-9.37292809759489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1992
</a:t>
                    </a:r>
                    <a:r>
                      <a:rPr lang="en-US" dirty="0"/>
                      <a:t>1 388,2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41-4CA1-934A-705A889F336F}"/>
                </c:ext>
              </c:extLst>
            </c:dLbl>
            <c:dLbl>
              <c:idx val="80"/>
              <c:layout>
                <c:manualLayout>
                  <c:x val="0"/>
                  <c:y val="5.18231312626163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1999
</a:t>
                    </a:r>
                    <a:r>
                      <a:rPr lang="en-US" dirty="0"/>
                      <a:t>1 267,9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41-4CA1-934A-705A889F336F}"/>
                </c:ext>
              </c:extLst>
            </c:dLbl>
            <c:dLbl>
              <c:idx val="81"/>
              <c:layout>
                <c:manualLayout>
                  <c:x val="-8.5886290412176325E-2"/>
                  <c:y val="-5.010478908140641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2000
</a:t>
                    </a:r>
                    <a:r>
                      <a:rPr lang="en-US" dirty="0"/>
                      <a:t>1 587,5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41-4CA1-934A-705A889F336F}"/>
                </c:ext>
              </c:extLst>
            </c:dLbl>
            <c:dLbl>
              <c:idx val="90"/>
              <c:layout>
                <c:manualLayout>
                  <c:x val="-3.007170350247822E-3"/>
                  <c:y val="5.404426682059481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2009
</a:t>
                    </a:r>
                    <a:r>
                      <a:rPr lang="en-US" dirty="0"/>
                      <a:t>1 520,4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41-4CA1-934A-705A889F336F}"/>
                </c:ext>
              </c:extLst>
            </c:dLbl>
            <c:dLbl>
              <c:idx val="91"/>
              <c:layout>
                <c:manualLayout>
                  <c:x val="-6.91650300504245E-2"/>
                  <c:y val="-4.672231467035063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2010
</a:t>
                    </a:r>
                    <a:r>
                      <a:rPr lang="en-US" dirty="0"/>
                      <a:t>1 947,0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41-4CA1-934A-705A889F336F}"/>
                </c:ext>
              </c:extLst>
            </c:dLbl>
            <c:dLbl>
              <c:idx val="97"/>
              <c:layout>
                <c:manualLayout>
                  <c:x val="0"/>
                  <c:y val="7.19979429159166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2016
</a:t>
                    </a:r>
                    <a:r>
                      <a:rPr lang="en-US" dirty="0"/>
                      <a:t>1 927,2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41-4CA1-934A-705A889F336F}"/>
                </c:ext>
              </c:extLst>
            </c:dLbl>
            <c:numFmt formatCode="#,##0.0" sourceLinked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Munka1!$A$7:$A$104</c:f>
              <c:numCache>
                <c:formatCode>General</c:formatCode>
                <c:ptCount val="98"/>
                <c:pt idx="0">
                  <c:v>1895</c:v>
                </c:pt>
                <c:pt idx="1">
                  <c:v>1913</c:v>
                </c:pt>
                <c:pt idx="2">
                  <c:v>1915</c:v>
                </c:pt>
                <c:pt idx="3">
                  <c:v>1918</c:v>
                </c:pt>
                <c:pt idx="4">
                  <c:v>1921</c:v>
                </c:pt>
                <c:pt idx="5">
                  <c:v>1923</c:v>
                </c:pt>
                <c:pt idx="6">
                  <c:v>1925</c:v>
                </c:pt>
                <c:pt idx="7">
                  <c:v>1926</c:v>
                </c:pt>
                <c:pt idx="8">
                  <c:v>1927</c:v>
                </c:pt>
                <c:pt idx="9">
                  <c:v>1928</c:v>
                </c:pt>
                <c:pt idx="10">
                  <c:v>1929</c:v>
                </c:pt>
                <c:pt idx="11">
                  <c:v>1930</c:v>
                </c:pt>
                <c:pt idx="12">
                  <c:v>1931</c:v>
                </c:pt>
                <c:pt idx="13">
                  <c:v>1932</c:v>
                </c:pt>
                <c:pt idx="14">
                  <c:v>1933</c:v>
                </c:pt>
                <c:pt idx="15">
                  <c:v>1934</c:v>
                </c:pt>
                <c:pt idx="16">
                  <c:v>1935</c:v>
                </c:pt>
                <c:pt idx="17">
                  <c:v>1936</c:v>
                </c:pt>
                <c:pt idx="18">
                  <c:v>1937</c:v>
                </c:pt>
                <c:pt idx="19">
                  <c:v>1938</c:v>
                </c:pt>
                <c:pt idx="20">
                  <c:v>1939</c:v>
                </c:pt>
                <c:pt idx="21">
                  <c:v>1940</c:v>
                </c:pt>
                <c:pt idx="22">
                  <c:v>1941</c:v>
                </c:pt>
                <c:pt idx="23">
                  <c:v>1942</c:v>
                </c:pt>
                <c:pt idx="24">
                  <c:v>1943</c:v>
                </c:pt>
                <c:pt idx="25">
                  <c:v>1944</c:v>
                </c:pt>
                <c:pt idx="26">
                  <c:v>1945</c:v>
                </c:pt>
                <c:pt idx="27">
                  <c:v>1946</c:v>
                </c:pt>
                <c:pt idx="28">
                  <c:v>1947</c:v>
                </c:pt>
                <c:pt idx="29">
                  <c:v>1948</c:v>
                </c:pt>
                <c:pt idx="30">
                  <c:v>1949</c:v>
                </c:pt>
                <c:pt idx="31">
                  <c:v>1950</c:v>
                </c:pt>
                <c:pt idx="32">
                  <c:v>1951</c:v>
                </c:pt>
                <c:pt idx="33">
                  <c:v>1952</c:v>
                </c:pt>
                <c:pt idx="34">
                  <c:v>1953</c:v>
                </c:pt>
                <c:pt idx="35">
                  <c:v>1954</c:v>
                </c:pt>
                <c:pt idx="36">
                  <c:v>1955</c:v>
                </c:pt>
                <c:pt idx="37">
                  <c:v>1956</c:v>
                </c:pt>
                <c:pt idx="38">
                  <c:v>1957</c:v>
                </c:pt>
                <c:pt idx="39">
                  <c:v>1958</c:v>
                </c:pt>
                <c:pt idx="40">
                  <c:v>1959</c:v>
                </c:pt>
                <c:pt idx="41">
                  <c:v>1960</c:v>
                </c:pt>
                <c:pt idx="42">
                  <c:v>1961</c:v>
                </c:pt>
                <c:pt idx="43">
                  <c:v>1962</c:v>
                </c:pt>
                <c:pt idx="44">
                  <c:v>1963</c:v>
                </c:pt>
                <c:pt idx="45">
                  <c:v>1964</c:v>
                </c:pt>
                <c:pt idx="46">
                  <c:v>1965</c:v>
                </c:pt>
                <c:pt idx="47">
                  <c:v>1966</c:v>
                </c:pt>
                <c:pt idx="48">
                  <c:v>1967</c:v>
                </c:pt>
                <c:pt idx="49">
                  <c:v>1968</c:v>
                </c:pt>
                <c:pt idx="50">
                  <c:v>1969</c:v>
                </c:pt>
                <c:pt idx="51">
                  <c:v>1970</c:v>
                </c:pt>
                <c:pt idx="52">
                  <c:v>1971</c:v>
                </c:pt>
                <c:pt idx="53">
                  <c:v>1972</c:v>
                </c:pt>
                <c:pt idx="54">
                  <c:v>1973</c:v>
                </c:pt>
                <c:pt idx="55">
                  <c:v>1974</c:v>
                </c:pt>
                <c:pt idx="56">
                  <c:v>1975</c:v>
                </c:pt>
                <c:pt idx="57">
                  <c:v>1976</c:v>
                </c:pt>
                <c:pt idx="58">
                  <c:v>1977</c:v>
                </c:pt>
                <c:pt idx="59">
                  <c:v>1978</c:v>
                </c:pt>
                <c:pt idx="60">
                  <c:v>1979</c:v>
                </c:pt>
                <c:pt idx="61">
                  <c:v>1980</c:v>
                </c:pt>
                <c:pt idx="62">
                  <c:v>1981</c:v>
                </c:pt>
                <c:pt idx="63">
                  <c:v>1982</c:v>
                </c:pt>
                <c:pt idx="64">
                  <c:v>1983</c:v>
                </c:pt>
                <c:pt idx="65">
                  <c:v>1984</c:v>
                </c:pt>
                <c:pt idx="66">
                  <c:v>1985</c:v>
                </c:pt>
                <c:pt idx="67">
                  <c:v>1986</c:v>
                </c:pt>
                <c:pt idx="68">
                  <c:v>1987</c:v>
                </c:pt>
                <c:pt idx="69">
                  <c:v>1988</c:v>
                </c:pt>
                <c:pt idx="70">
                  <c:v>1989</c:v>
                </c:pt>
                <c:pt idx="71">
                  <c:v>1990</c:v>
                </c:pt>
                <c:pt idx="72">
                  <c:v>1991</c:v>
                </c:pt>
                <c:pt idx="73">
                  <c:v>1992</c:v>
                </c:pt>
                <c:pt idx="74">
                  <c:v>1993</c:v>
                </c:pt>
                <c:pt idx="75">
                  <c:v>1994</c:v>
                </c:pt>
                <c:pt idx="76">
                  <c:v>1995</c:v>
                </c:pt>
                <c:pt idx="77">
                  <c:v>1996</c:v>
                </c:pt>
                <c:pt idx="78">
                  <c:v>1997</c:v>
                </c:pt>
                <c:pt idx="79">
                  <c:v>1998</c:v>
                </c:pt>
                <c:pt idx="80">
                  <c:v>1999</c:v>
                </c:pt>
                <c:pt idx="81">
                  <c:v>2000</c:v>
                </c:pt>
                <c:pt idx="82">
                  <c:v>2001</c:v>
                </c:pt>
                <c:pt idx="83">
                  <c:v>2002</c:v>
                </c:pt>
                <c:pt idx="84">
                  <c:v>2003</c:v>
                </c:pt>
                <c:pt idx="85">
                  <c:v>2004</c:v>
                </c:pt>
                <c:pt idx="86">
                  <c:v>2005</c:v>
                </c:pt>
                <c:pt idx="87">
                  <c:v>2006</c:v>
                </c:pt>
                <c:pt idx="88">
                  <c:v>2007</c:v>
                </c:pt>
                <c:pt idx="89">
                  <c:v>2008</c:v>
                </c:pt>
                <c:pt idx="90">
                  <c:v>2009</c:v>
                </c:pt>
                <c:pt idx="91">
                  <c:v>2010</c:v>
                </c:pt>
                <c:pt idx="92">
                  <c:v>2011</c:v>
                </c:pt>
                <c:pt idx="93">
                  <c:v>2012</c:v>
                </c:pt>
                <c:pt idx="94">
                  <c:v>2013</c:v>
                </c:pt>
                <c:pt idx="95">
                  <c:v>2014</c:v>
                </c:pt>
                <c:pt idx="96">
                  <c:v>2015</c:v>
                </c:pt>
                <c:pt idx="97">
                  <c:v>2016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Munka1!$A$4:$A$104</c15:sqref>
                  </c15:fullRef>
                </c:ext>
              </c:extLst>
            </c:numRef>
          </c:cat>
          <c:val>
            <c:numRef>
              <c:f>Munka1!$L$7:$L$104</c:f>
              <c:numCache>
                <c:formatCode>General</c:formatCode>
                <c:ptCount val="98"/>
                <c:pt idx="0">
                  <c:v>527.70000000000005</c:v>
                </c:pt>
                <c:pt idx="1">
                  <c:v>567.6</c:v>
                </c:pt>
                <c:pt idx="2">
                  <c:v>565.70000000000005</c:v>
                </c:pt>
                <c:pt idx="3">
                  <c:v>568</c:v>
                </c:pt>
                <c:pt idx="4">
                  <c:v>575.20000000000005</c:v>
                </c:pt>
                <c:pt idx="5">
                  <c:v>576.9</c:v>
                </c:pt>
                <c:pt idx="6">
                  <c:v>586.20000000000005</c:v>
                </c:pt>
                <c:pt idx="7">
                  <c:v>587.6</c:v>
                </c:pt>
                <c:pt idx="8">
                  <c:v>589.70000000000005</c:v>
                </c:pt>
                <c:pt idx="9">
                  <c:v>589.4</c:v>
                </c:pt>
                <c:pt idx="10">
                  <c:v>589.79999999999995</c:v>
                </c:pt>
                <c:pt idx="11">
                  <c:v>595.20000000000005</c:v>
                </c:pt>
                <c:pt idx="12">
                  <c:v>596.4</c:v>
                </c:pt>
                <c:pt idx="13">
                  <c:v>597.4</c:v>
                </c:pt>
                <c:pt idx="14">
                  <c:v>598.5</c:v>
                </c:pt>
                <c:pt idx="15">
                  <c:v>601.70000000000005</c:v>
                </c:pt>
                <c:pt idx="16">
                  <c:v>603.1</c:v>
                </c:pt>
                <c:pt idx="17">
                  <c:v>604.29999999999995</c:v>
                </c:pt>
                <c:pt idx="18">
                  <c:v>606.79999999999995</c:v>
                </c:pt>
                <c:pt idx="19">
                  <c:v>609.4</c:v>
                </c:pt>
                <c:pt idx="20">
                  <c:v>608.20000000000005</c:v>
                </c:pt>
                <c:pt idx="21">
                  <c:v>599.29999999999995</c:v>
                </c:pt>
                <c:pt idx="22">
                  <c:v>586.9</c:v>
                </c:pt>
                <c:pt idx="23">
                  <c:v>580.6</c:v>
                </c:pt>
                <c:pt idx="24">
                  <c:v>580.6</c:v>
                </c:pt>
                <c:pt idx="25">
                  <c:v>585.4</c:v>
                </c:pt>
                <c:pt idx="26">
                  <c:v>649.70000000000005</c:v>
                </c:pt>
                <c:pt idx="27">
                  <c:v>615.29999999999995</c:v>
                </c:pt>
                <c:pt idx="28">
                  <c:v>617.70000000000005</c:v>
                </c:pt>
                <c:pt idx="29">
                  <c:v>655.7</c:v>
                </c:pt>
                <c:pt idx="30">
                  <c:v>696.4</c:v>
                </c:pt>
                <c:pt idx="31">
                  <c:v>728.2</c:v>
                </c:pt>
                <c:pt idx="32">
                  <c:v>755.7</c:v>
                </c:pt>
                <c:pt idx="33">
                  <c:v>759</c:v>
                </c:pt>
                <c:pt idx="34">
                  <c:v>748.1</c:v>
                </c:pt>
                <c:pt idx="35">
                  <c:v>751</c:v>
                </c:pt>
                <c:pt idx="36">
                  <c:v>774</c:v>
                </c:pt>
                <c:pt idx="37">
                  <c:v>799.9</c:v>
                </c:pt>
                <c:pt idx="38">
                  <c:v>805.3</c:v>
                </c:pt>
                <c:pt idx="39">
                  <c:v>810.2</c:v>
                </c:pt>
                <c:pt idx="40">
                  <c:v>814.1</c:v>
                </c:pt>
                <c:pt idx="41">
                  <c:v>829.7</c:v>
                </c:pt>
                <c:pt idx="42">
                  <c:v>858.3</c:v>
                </c:pt>
                <c:pt idx="43">
                  <c:v>894.3</c:v>
                </c:pt>
                <c:pt idx="44">
                  <c:v>902</c:v>
                </c:pt>
                <c:pt idx="45">
                  <c:v>894.6</c:v>
                </c:pt>
                <c:pt idx="46">
                  <c:v>899.7</c:v>
                </c:pt>
                <c:pt idx="47">
                  <c:v>903.6</c:v>
                </c:pt>
                <c:pt idx="48">
                  <c:v>908.2</c:v>
                </c:pt>
                <c:pt idx="49">
                  <c:v>913.7</c:v>
                </c:pt>
                <c:pt idx="50">
                  <c:v>920</c:v>
                </c:pt>
                <c:pt idx="51">
                  <c:v>925.1</c:v>
                </c:pt>
                <c:pt idx="52">
                  <c:v>935.2</c:v>
                </c:pt>
                <c:pt idx="53">
                  <c:v>940.3</c:v>
                </c:pt>
                <c:pt idx="54">
                  <c:v>945.3</c:v>
                </c:pt>
                <c:pt idx="55">
                  <c:v>928</c:v>
                </c:pt>
                <c:pt idx="56">
                  <c:v>930.9</c:v>
                </c:pt>
                <c:pt idx="57">
                  <c:v>931.4</c:v>
                </c:pt>
                <c:pt idx="58">
                  <c:v>941.6</c:v>
                </c:pt>
                <c:pt idx="59">
                  <c:v>963.8</c:v>
                </c:pt>
                <c:pt idx="60">
                  <c:v>996.5</c:v>
                </c:pt>
                <c:pt idx="61" formatCode="#,##0.00">
                  <c:v>1003.8</c:v>
                </c:pt>
                <c:pt idx="62" formatCode="#,##0.00">
                  <c:v>1018.7</c:v>
                </c:pt>
                <c:pt idx="63" formatCode="#,##0.00">
                  <c:v>1029.5</c:v>
                </c:pt>
                <c:pt idx="64" formatCode="#,##0.00">
                  <c:v>1034.8</c:v>
                </c:pt>
                <c:pt idx="65" formatCode="#,##0.00">
                  <c:v>1043.8</c:v>
                </c:pt>
                <c:pt idx="66" formatCode="#,##0.00">
                  <c:v>1050.0999999999999</c:v>
                </c:pt>
                <c:pt idx="67" formatCode="#,##0.00">
                  <c:v>1054</c:v>
                </c:pt>
                <c:pt idx="68" formatCode="#,##0.00">
                  <c:v>1056.5</c:v>
                </c:pt>
                <c:pt idx="69" formatCode="#,##0.00">
                  <c:v>1060.8</c:v>
                </c:pt>
                <c:pt idx="70" formatCode="#,##0.00">
                  <c:v>1063.5999999999999</c:v>
                </c:pt>
                <c:pt idx="71" formatCode="#,##0.00">
                  <c:v>1067.5</c:v>
                </c:pt>
                <c:pt idx="72" formatCode="#,##0.00">
                  <c:v>1075.7</c:v>
                </c:pt>
                <c:pt idx="73" formatCode="#,##0.00">
                  <c:v>1388.2</c:v>
                </c:pt>
                <c:pt idx="74" formatCode="#,##0.00">
                  <c:v>1342.5</c:v>
                </c:pt>
                <c:pt idx="75" formatCode="#,##0.00">
                  <c:v>1346.5</c:v>
                </c:pt>
                <c:pt idx="76" formatCode="#,##0.00">
                  <c:v>1292.5</c:v>
                </c:pt>
                <c:pt idx="77" formatCode="#,##0.00">
                  <c:v>1285.8</c:v>
                </c:pt>
                <c:pt idx="78" formatCode="#,##0.00">
                  <c:v>1267.4000000000001</c:v>
                </c:pt>
                <c:pt idx="79" formatCode="#,##0.00">
                  <c:v>1267</c:v>
                </c:pt>
                <c:pt idx="80" formatCode="#,##0.00">
                  <c:v>1267.9000000000001</c:v>
                </c:pt>
                <c:pt idx="81" formatCode="#,##0.00">
                  <c:v>1587.5</c:v>
                </c:pt>
                <c:pt idx="82" formatCode="#,##0.00">
                  <c:v>1572.2</c:v>
                </c:pt>
                <c:pt idx="83" formatCode="#,##0.00">
                  <c:v>1555.3</c:v>
                </c:pt>
                <c:pt idx="84" formatCode="#,##0.00">
                  <c:v>1541</c:v>
                </c:pt>
                <c:pt idx="85" formatCode="#,##0.00">
                  <c:v>1521.1</c:v>
                </c:pt>
                <c:pt idx="86" formatCode="#,##0.00">
                  <c:v>1516.3</c:v>
                </c:pt>
                <c:pt idx="87" formatCode="#,##0.00">
                  <c:v>1548.4</c:v>
                </c:pt>
                <c:pt idx="88" formatCode="#,##0.00">
                  <c:v>1551.6</c:v>
                </c:pt>
                <c:pt idx="89" formatCode="#,##0.00">
                  <c:v>1528.6</c:v>
                </c:pt>
                <c:pt idx="90" formatCode="#,##0.00">
                  <c:v>1520.4</c:v>
                </c:pt>
                <c:pt idx="91" formatCode="#,##0.00">
                  <c:v>1947</c:v>
                </c:pt>
                <c:pt idx="92" formatCode="#,##0.00">
                  <c:v>1943.1</c:v>
                </c:pt>
                <c:pt idx="93" formatCode="#,##0.00">
                  <c:v>1935.4</c:v>
                </c:pt>
                <c:pt idx="94" formatCode="#,##0.00">
                  <c:v>1927.5</c:v>
                </c:pt>
                <c:pt idx="95" formatCode="#,##0.00">
                  <c:v>1917</c:v>
                </c:pt>
                <c:pt idx="96" formatCode="#,##0.00">
                  <c:v>1915.8</c:v>
                </c:pt>
                <c:pt idx="97" formatCode="#,##0.00">
                  <c:v>1927.2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Munka1!$L$4:$L$104</c15:sqref>
                  </c15:fullRef>
                </c:ext>
              </c:extLst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8C41-4CA1-934A-705A889F3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80928"/>
        <c:axId val="78289088"/>
      </c:lineChart>
      <c:dateAx>
        <c:axId val="93180928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500000"/>
          <a:lstStyle/>
          <a:p>
            <a:pPr>
              <a:defRPr sz="1800"/>
            </a:pPr>
            <a:endParaRPr lang="hu-HU"/>
          </a:p>
        </c:txPr>
        <c:crossAx val="78289088"/>
        <c:crosses val="autoZero"/>
        <c:auto val="0"/>
        <c:lblOffset val="100"/>
        <c:baseTimeUnit val="days"/>
        <c:majorUnit val="7"/>
        <c:majorTimeUnit val="days"/>
      </c:dateAx>
      <c:valAx>
        <c:axId val="78289088"/>
        <c:scaling>
          <c:orientation val="minMax"/>
          <c:max val="2200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5000"/>
                <a:lumOff val="95000"/>
              </a:schemeClr>
            </a:solidFill>
          </a:ln>
          <a:effectLst/>
        </c:spPr>
        <c:txPr>
          <a:bodyPr rot="-60000000" vert="horz"/>
          <a:lstStyle/>
          <a:p>
            <a:pPr>
              <a:defRPr sz="1600" b="1"/>
            </a:pPr>
            <a:endParaRPr lang="hu-HU"/>
          </a:p>
        </c:txPr>
        <c:crossAx val="9318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0.08871</cdr:x>
      <cdr:y>0.1087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xmlns="" id="{99E54450-1FC7-46F8-8A83-D74EB81BDDF8}"/>
            </a:ext>
          </a:extLst>
        </cdr:cNvPr>
        <cdr:cNvSpPr txBox="1"/>
      </cdr:nvSpPr>
      <cdr:spPr>
        <a:xfrm xmlns:a="http://schemas.openxmlformats.org/drawingml/2006/main">
          <a:off x="0" y="-116632"/>
          <a:ext cx="792091" cy="720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500" b="1" i="0" dirty="0">
              <a:solidFill>
                <a:sysClr val="windowText" lastClr="000000"/>
              </a:solidFill>
            </a:rPr>
            <a:t>ezer </a:t>
          </a:r>
          <a:endParaRPr lang="hu-HU" sz="1500" b="1" i="0" dirty="0" smtClean="0">
            <a:solidFill>
              <a:sysClr val="windowText" lastClr="000000"/>
            </a:solidFill>
          </a:endParaRPr>
        </a:p>
        <a:p xmlns:a="http://schemas.openxmlformats.org/drawingml/2006/main">
          <a:r>
            <a:rPr lang="hu-HU" sz="1500" b="1" i="0" dirty="0" smtClean="0">
              <a:solidFill>
                <a:sysClr val="windowText" lastClr="000000"/>
              </a:solidFill>
            </a:rPr>
            <a:t>hektár</a:t>
          </a:r>
          <a:endParaRPr lang="hu-HU" sz="1500" b="1" i="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0.81452</cdr:x>
      <cdr:y>0.81522</cdr:y>
    </cdr:from>
    <cdr:to>
      <cdr:x>0.98176</cdr:x>
      <cdr:y>0.88524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xmlns="" id="{C091AC11-42F0-404B-8180-AD87E0D5D36C}"/>
            </a:ext>
          </a:extLst>
        </cdr:cNvPr>
        <cdr:cNvSpPr txBox="1"/>
      </cdr:nvSpPr>
      <cdr:spPr>
        <a:xfrm xmlns:a="http://schemas.openxmlformats.org/drawingml/2006/main">
          <a:off x="7272808" y="5400600"/>
          <a:ext cx="1493285" cy="4639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000" i="0" dirty="0"/>
            <a:t>Szerkesztette: KÖSZ, 2017.</a:t>
          </a:r>
        </a:p>
        <a:p xmlns:a="http://schemas.openxmlformats.org/drawingml/2006/main">
          <a:r>
            <a:rPr lang="hu-HU" sz="1000" i="0" dirty="0"/>
            <a:t>Adatok forrása: KSH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98EE5-5EE8-42C5-8332-3A615D2DC232}" type="datetimeFigureOut">
              <a:rPr lang="hu-HU" smtClean="0"/>
              <a:t>2017.12.03.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EE35B-1E2C-4CCA-B7D0-98D1FC0E03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610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B3B8A-AFF1-47C1-98D1-7D1BEBECBCF6}" type="datetimeFigureOut">
              <a:rPr lang="hu-HU" smtClean="0"/>
              <a:t>2017.12.03.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9FFFB-A192-4D9F-8B82-A21771DD67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302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487F-F213-40F7-B416-55222F14572C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20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B7E-DF1E-4BA1-AFCB-2D7071558127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814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AD8E-6D41-4528-8FC3-997F356CEB83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96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FFEF-C848-4A7E-A17F-A148400E0C7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4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5B06-D795-4092-8E8F-ED07E9E47B3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5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701B-EBAE-43A0-BDA0-9B7EFAD279F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E6C-3218-473A-8494-0FC65681243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60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77E6-29B7-48E0-A0C0-FA4F885ED85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35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AFC-AC8C-412F-80D9-1F15047DA79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6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A7D-29A5-48B8-902B-7FCA917283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50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AEEC-0BB0-4553-B914-3444F1D270F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8AC3-F0BE-4ABF-9771-80B69043E5BC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240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FC1D-25DE-412D-BA19-8C5D589912D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78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7653-17E7-43E7-950C-5C7F9E04FC3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69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B9A5-00B4-4B49-9AB0-344D018C261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2521-342E-4EBC-912C-65AE8EAF781A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8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B4DD-F797-473F-958F-CAAB8A926D65}" type="datetime1">
              <a:rPr lang="hu-HU" smtClean="0"/>
              <a:t>2017.12.03.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08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AD6C-2474-4697-AFAD-7250EAD06CC6}" type="datetime1">
              <a:rPr lang="hu-HU" smtClean="0"/>
              <a:t>2017.12.03.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4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3912-4F1D-4076-B2CE-5163B94B251F}" type="datetime1">
              <a:rPr lang="hu-HU" smtClean="0"/>
              <a:t>2017.12.03.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22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280-E1C4-4BDD-B7BC-6D5DC7217AFD}" type="datetime1">
              <a:rPr lang="hu-HU" smtClean="0"/>
              <a:t>2017.12.03.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11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BFAE-BE85-497D-9516-EC419B3301C4}" type="datetime1">
              <a:rPr lang="hu-HU" smtClean="0"/>
              <a:t>2017.12.03.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96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C1A-CE7D-49A0-AE4A-1D481609E2E3}" type="datetime1">
              <a:rPr lang="hu-HU" smtClean="0"/>
              <a:t>2017.12.03.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83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4F88-8276-45FE-8BF1-DB910CA3836B}" type="datetime1">
              <a:rPr lang="hu-HU" smtClean="0"/>
              <a:t>2017.12.03.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9E12-76CD-4ED9-B6F5-F3C8147FE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8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ED71-EAD5-4EE0-86F6-8BD3AAE7BAA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rkozybio.hu/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karpatbio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szovetseg@karpatbio.hu" TargetMode="External"/><Relationship Id="rId4" Type="http://schemas.openxmlformats.org/officeDocument/2006/relationships/hyperlink" Target="mailto:alginit@freemail.h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412776"/>
          </a:xfrm>
          <a:noFill/>
        </p:spPr>
        <p:txBody>
          <a:bodyPr anchor="ctr">
            <a:noAutofit/>
          </a:bodyPr>
          <a:lstStyle/>
          <a:p>
            <a:pPr algn="ctr">
              <a:lnSpc>
                <a:spcPct val="114000"/>
              </a:lnSpc>
            </a:pPr>
            <a:r>
              <a:rPr lang="hu-HU" sz="4200" dirty="0" smtClean="0">
                <a:cs typeface="Times New Roman" panose="02020603050405020304" pitchFamily="18" charset="0"/>
              </a:rPr>
              <a:t>Veszélyben a termőtalaj</a:t>
            </a:r>
            <a:br>
              <a:rPr lang="hu-HU" sz="4200" dirty="0" smtClean="0">
                <a:cs typeface="Times New Roman" panose="02020603050405020304" pitchFamily="18" charset="0"/>
              </a:rPr>
            </a:br>
            <a:r>
              <a:rPr lang="hu-HU" sz="3200" dirty="0" smtClean="0">
                <a:cs typeface="Times New Roman" panose="02020603050405020304" pitchFamily="18" charset="0"/>
              </a:rPr>
              <a:t>A mezőgazdaság alappillére a termőföld</a:t>
            </a:r>
            <a:endParaRPr lang="hu-HU" sz="3200" dirty="0">
              <a:cs typeface="Times New Roman" panose="02020603050405020304" pitchFamily="18" charset="0"/>
            </a:endParaRPr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>
          <a:xfrm>
            <a:off x="0" y="5157192"/>
            <a:ext cx="9144000" cy="1677948"/>
          </a:xfrm>
          <a:noFill/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8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Dr</a:t>
            </a:r>
            <a:r>
              <a:rPr lang="hu-HU" sz="2800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Solti </a:t>
            </a:r>
            <a:r>
              <a:rPr lang="hu-HU" sz="28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Gábor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400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VI. Kárpát-medencei Összefogás Fórum,</a:t>
            </a:r>
            <a:r>
              <a:rPr lang="hu-HU" sz="2400" dirty="0" smtClean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2017. december 5.</a:t>
            </a:r>
            <a:endParaRPr lang="hu-HU" sz="2400" dirty="0" smtClean="0">
              <a:solidFill>
                <a:prstClr val="black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2400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Földművelésügyi Minisztérium, Darányi Ignác terem</a:t>
            </a:r>
          </a:p>
        </p:txBody>
      </p:sp>
      <p:pic>
        <p:nvPicPr>
          <p:cNvPr id="5" name="Kép helye 8" descr="Hivatalos logó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412776"/>
            <a:ext cx="3701551" cy="36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4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4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000000"/>
                </a:solidFill>
              </a:rPr>
              <a:t>Összes termőterülete:			30 millió ha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000000"/>
                </a:solidFill>
              </a:rPr>
              <a:t>(mezőgazdaságilag művelt terület + erdő, nádas, halastó)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sz="14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000000"/>
                </a:solidFill>
              </a:rPr>
              <a:t>Potenciális </a:t>
            </a:r>
            <a:r>
              <a:rPr lang="hu-HU" b="1" dirty="0" smtClean="0">
                <a:solidFill>
                  <a:srgbClr val="000000"/>
                </a:solidFill>
              </a:rPr>
              <a:t>eltartóképessége </a:t>
            </a:r>
            <a:r>
              <a:rPr lang="hu-HU" dirty="0" smtClean="0"/>
              <a:t>(</a:t>
            </a:r>
            <a:r>
              <a:rPr lang="hu-HU" dirty="0"/>
              <a:t>0,2 ha/fő</a:t>
            </a:r>
            <a:r>
              <a:rPr lang="hu-HU" dirty="0" smtClean="0"/>
              <a:t>)</a:t>
            </a:r>
            <a:r>
              <a:rPr lang="hu-HU" b="1" dirty="0" smtClean="0">
                <a:solidFill>
                  <a:srgbClr val="000000"/>
                </a:solidFill>
              </a:rPr>
              <a:t>: 150 </a:t>
            </a:r>
            <a:r>
              <a:rPr lang="hu-HU" b="1" dirty="0">
                <a:solidFill>
                  <a:srgbClr val="000000"/>
                </a:solidFill>
              </a:rPr>
              <a:t>millió fő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sz="40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000000"/>
                </a:solidFill>
              </a:rPr>
              <a:t>Mezőgazdaságilag művelt területe:	</a:t>
            </a:r>
            <a:r>
              <a:rPr lang="hu-HU" b="1" dirty="0" smtClean="0">
                <a:solidFill>
                  <a:srgbClr val="000000"/>
                </a:solidFill>
              </a:rPr>
              <a:t> 21 </a:t>
            </a:r>
            <a:r>
              <a:rPr lang="hu-HU" b="1" dirty="0">
                <a:solidFill>
                  <a:srgbClr val="000000"/>
                </a:solidFill>
              </a:rPr>
              <a:t>millió ha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000000"/>
                </a:solidFill>
              </a:rPr>
              <a:t>(szántó, konyhakert, gyümölcsös, szőlő, gyep)</a:t>
            </a:r>
            <a:endParaRPr lang="hu-HU" sz="28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hu-HU" sz="14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000000"/>
                </a:solidFill>
              </a:rPr>
              <a:t>A művelt terület alapján számított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000000"/>
                </a:solidFill>
              </a:rPr>
              <a:t>	</a:t>
            </a:r>
            <a:r>
              <a:rPr lang="hu-HU" b="1" dirty="0" smtClean="0">
                <a:solidFill>
                  <a:srgbClr val="000000"/>
                </a:solidFill>
              </a:rPr>
              <a:t>eltartóképessége </a:t>
            </a:r>
            <a:r>
              <a:rPr lang="hu-HU" dirty="0"/>
              <a:t>(0,2 ha/fő</a:t>
            </a:r>
            <a:r>
              <a:rPr lang="hu-HU" dirty="0" smtClean="0"/>
              <a:t>)</a:t>
            </a:r>
            <a:r>
              <a:rPr lang="hu-HU" b="1" dirty="0" smtClean="0">
                <a:solidFill>
                  <a:srgbClr val="000000"/>
                </a:solidFill>
              </a:rPr>
              <a:t>:</a:t>
            </a:r>
            <a:r>
              <a:rPr lang="hu-HU" b="1" dirty="0">
                <a:solidFill>
                  <a:srgbClr val="000000"/>
                </a:solidFill>
              </a:rPr>
              <a:t>	105 millió fő</a:t>
            </a:r>
            <a:endParaRPr lang="hu-HU" dirty="0" smtClean="0"/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Kárpát-medence eltartóképessége</a:t>
            </a:r>
            <a:endParaRPr lang="hu-HU" sz="36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8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54868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Veszélyben a talajok – Talajromlások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870" y="476672"/>
            <a:ext cx="9041130" cy="6381328"/>
          </a:xfrm>
        </p:spPr>
        <p:txBody>
          <a:bodyPr>
            <a:normAutofit fontScale="85000" lnSpcReduction="10000"/>
          </a:bodyPr>
          <a:lstStyle/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Művelés alól kivonás</a:t>
            </a:r>
            <a:r>
              <a:rPr lang="hu-HU" sz="2400" dirty="0" smtClean="0"/>
              <a:t>: Magyarország 2 millió ha (20%), Kárpát-m. 5 millió ha (15%)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Erózió</a:t>
            </a:r>
            <a:r>
              <a:rPr lang="hu-HU" sz="2400" dirty="0" smtClean="0"/>
              <a:t>: a Föld szárazföldjének 66%-a, 2/3-a eróziónak van kitéve. Az eróziónak kitett terület Magyarországon 2,3 millió hektár (25%).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Sivatagosodás</a:t>
            </a:r>
            <a:r>
              <a:rPr lang="hu-HU" sz="2400" dirty="0" smtClean="0"/>
              <a:t>: Afrika termőtalajának 1/3-át, Magyaro. Homokhátságot veszélyezteti.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Talajpusztulás</a:t>
            </a:r>
            <a:r>
              <a:rPr lang="hu-HU" sz="2400" dirty="0" smtClean="0"/>
              <a:t>: 17-szer több talaj pusztul el, mint amennyi keletkezik (100 évente 2 cm keletkezik). Magyaro. évente 65–100 millió m</a:t>
            </a:r>
            <a:r>
              <a:rPr lang="hu-HU" sz="2400" baseline="30000" dirty="0" smtClean="0"/>
              <a:t>3</a:t>
            </a:r>
            <a:r>
              <a:rPr lang="hu-HU" sz="2400" dirty="0" smtClean="0"/>
              <a:t> (30 t/ha/év) talaj pusztul le. 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err="1" smtClean="0"/>
              <a:t>Savanyosodás</a:t>
            </a:r>
            <a:r>
              <a:rPr lang="hu-HU" sz="2400" dirty="0" smtClean="0"/>
              <a:t>: Magyarország talajainak kb. 15%-a (1,2 millió ha) </a:t>
            </a:r>
            <a:r>
              <a:rPr lang="hu-HU" sz="2400" dirty="0" err="1" smtClean="0"/>
              <a:t>elsavanyasodott</a:t>
            </a:r>
            <a:r>
              <a:rPr lang="hu-HU" sz="2400" dirty="0" smtClean="0"/>
              <a:t>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err="1" smtClean="0"/>
              <a:t>Szervesanyag</a:t>
            </a:r>
            <a:r>
              <a:rPr lang="hu-HU" sz="2400" dirty="0" smtClean="0"/>
              <a:t> (humusz, szerves szén) </a:t>
            </a:r>
            <a:r>
              <a:rPr lang="hu-HU" sz="2400" b="1" u="sng" dirty="0" smtClean="0"/>
              <a:t>csökkenés</a:t>
            </a:r>
            <a:r>
              <a:rPr lang="hu-HU" sz="2400" dirty="0" smtClean="0"/>
              <a:t>: Magyarországon, a Tisza-vidéken, 140 év alatt 10,5%-ról 2,3%-ra csökkent.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Talajuntság</a:t>
            </a:r>
            <a:r>
              <a:rPr lang="hu-HU" sz="2400" dirty="0" smtClean="0"/>
              <a:t>: a talajélet, a biodiverzitás, a makro- és mikroelem, ásványi anyag tartalom csökkenése.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Belvíz</a:t>
            </a:r>
            <a:r>
              <a:rPr lang="hu-HU" sz="2400" dirty="0" smtClean="0"/>
              <a:t>: Magyarország területének 45%-át veszélyezteti.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Szikesedés</a:t>
            </a:r>
            <a:r>
              <a:rPr lang="hu-HU" sz="2400" dirty="0" smtClean="0"/>
              <a:t> (elsődleges és másodlagos): Magyarországon 0,96 millió ha (10%)</a:t>
            </a:r>
            <a:endParaRPr lang="hu-HU" sz="2400" u="sng" dirty="0" smtClean="0"/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Tápanyag-egyensúly felbomlása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Talajtömörödés, </a:t>
            </a:r>
            <a:r>
              <a:rPr lang="hu-HU" sz="2400" b="1" u="sng" dirty="0" smtClean="0"/>
              <a:t>talajpórusok </a:t>
            </a:r>
            <a:r>
              <a:rPr lang="hu-HU" sz="2400" b="1" u="sng" dirty="0" smtClean="0"/>
              <a:t>lezáródása</a:t>
            </a:r>
          </a:p>
          <a:p>
            <a:pPr marL="354013" indent="-354013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u="sng" dirty="0" smtClean="0"/>
              <a:t>Talajszennyezés</a:t>
            </a:r>
            <a:r>
              <a:rPr lang="hu-HU" sz="2400" dirty="0" smtClean="0"/>
              <a:t> (pl. műtrágyázás, vegyszeres gyomirtás)</a:t>
            </a:r>
            <a:endParaRPr lang="hu-HU" sz="2400" u="sng" dirty="0"/>
          </a:p>
        </p:txBody>
      </p:sp>
    </p:spTree>
    <p:extLst>
      <p:ext uri="{BB962C8B-B14F-4D97-AF65-F5344CB8AC3E}">
        <p14:creationId xmlns:p14="http://schemas.microsoft.com/office/powerpoint/2010/main" val="36103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u="sng" dirty="0" smtClean="0"/>
              <a:t>Forrás:</a:t>
            </a:r>
            <a:r>
              <a:rPr lang="hu-HU" sz="2000" dirty="0" smtClean="0"/>
              <a:t>  L. R. </a:t>
            </a:r>
            <a:r>
              <a:rPr lang="hu-HU" sz="2000" dirty="0" err="1" smtClean="0"/>
              <a:t>Oldermann</a:t>
            </a:r>
            <a:r>
              <a:rPr lang="hu-HU" sz="2000" dirty="0" smtClean="0"/>
              <a:t>, International </a:t>
            </a:r>
            <a:r>
              <a:rPr lang="hu-HU" sz="2000" dirty="0" err="1" smtClean="0"/>
              <a:t>Soil</a:t>
            </a:r>
            <a:r>
              <a:rPr lang="hu-HU" sz="2000" dirty="0" smtClean="0"/>
              <a:t> </a:t>
            </a:r>
            <a:r>
              <a:rPr lang="hu-HU" sz="2000" dirty="0" err="1" smtClean="0"/>
              <a:t>Reference</a:t>
            </a:r>
            <a:r>
              <a:rPr lang="hu-HU" sz="2000" dirty="0" smtClean="0"/>
              <a:t> Centre, </a:t>
            </a:r>
            <a:r>
              <a:rPr lang="hu-HU" sz="2000" dirty="0" err="1"/>
              <a:t>W</a:t>
            </a:r>
            <a:r>
              <a:rPr lang="hu-HU" sz="2000" dirty="0" err="1" smtClean="0"/>
              <a:t>ageningen</a:t>
            </a:r>
            <a:r>
              <a:rPr lang="hu-HU" sz="2000" dirty="0" smtClean="0"/>
              <a:t>, Hollandia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hu-HU" sz="3600" b="1" dirty="0"/>
              <a:t>Az 1945 és 1990 között tönkrement mezőgazdasági földek részaránya kontinensek szerint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61130"/>
              </p:ext>
            </p:extLst>
          </p:nvPr>
        </p:nvGraphicFramePr>
        <p:xfrm>
          <a:off x="1068029" y="1600201"/>
          <a:ext cx="7007942" cy="4525960"/>
        </p:xfrm>
        <a:graphic>
          <a:graphicData uri="http://schemas.openxmlformats.org/drawingml/2006/table">
            <a:tbl>
              <a:tblPr/>
              <a:tblGrid>
                <a:gridCol w="2909588"/>
                <a:gridCol w="4098354"/>
              </a:tblGrid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Kontinens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Leromlott </a:t>
                      </a:r>
                      <a:r>
                        <a:rPr lang="hu-HU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hányad (%)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Ausztrália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Európa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É-Amerika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Ázsia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D-Amerika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Afrika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Közép-Amerika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8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800" b="1" u="sng" dirty="0" smtClean="0"/>
              <a:t>Termőterületek művelés alóli kivonása</a:t>
            </a:r>
          </a:p>
          <a:p>
            <a:pPr marL="0" indent="0">
              <a:buNone/>
            </a:pPr>
            <a:r>
              <a:rPr lang="hu-HU" sz="2400" dirty="0" smtClean="0"/>
              <a:t>Művelés alól kivett terület (KSH Fogalomtár): mezőgazdasági művelés alatt nem álló, ill. arra nem alkalmas földterület. Ide tartoznak: </a:t>
            </a:r>
          </a:p>
          <a:p>
            <a:pPr marL="0" indent="0">
              <a:buNone/>
            </a:pPr>
            <a:endParaRPr lang="hu-HU" sz="1000" dirty="0" smtClean="0"/>
          </a:p>
          <a:p>
            <a:pPr marL="92075" indent="0">
              <a:spcBef>
                <a:spcPts val="0"/>
              </a:spcBef>
              <a:buNone/>
            </a:pPr>
            <a:r>
              <a:rPr lang="hu-HU" sz="2400" dirty="0" smtClean="0"/>
              <a:t>Közutak					</a:t>
            </a:r>
            <a:r>
              <a:rPr lang="hu-HU" sz="2400" dirty="0"/>
              <a:t>Folyók</a:t>
            </a:r>
          </a:p>
          <a:p>
            <a:pPr marL="92075" indent="0">
              <a:buNone/>
            </a:pPr>
            <a:r>
              <a:rPr lang="hu-HU" sz="2400" dirty="0" smtClean="0"/>
              <a:t>Vasutak 					Árkok</a:t>
            </a:r>
          </a:p>
          <a:p>
            <a:pPr marL="92075" indent="0">
              <a:buNone/>
            </a:pPr>
            <a:r>
              <a:rPr lang="hu-HU" sz="2400" dirty="0" smtClean="0"/>
              <a:t>Közterek					Csatornák</a:t>
            </a:r>
          </a:p>
          <a:p>
            <a:pPr marL="92075" indent="0">
              <a:buNone/>
            </a:pPr>
            <a:r>
              <a:rPr lang="hu-HU" sz="2400" dirty="0" smtClean="0"/>
              <a:t>Beépített és beépítetlen építési telkek	Természetes </a:t>
            </a:r>
            <a:r>
              <a:rPr lang="hu-HU" sz="2400" dirty="0"/>
              <a:t>tavak</a:t>
            </a:r>
            <a:endParaRPr lang="hu-HU" sz="2400" dirty="0" smtClean="0"/>
          </a:p>
          <a:p>
            <a:pPr marL="92075" indent="0">
              <a:buNone/>
            </a:pPr>
            <a:r>
              <a:rPr lang="hu-HU" sz="2400" dirty="0" smtClean="0"/>
              <a:t>Gyárak és ipartelepek			Víztározók</a:t>
            </a:r>
          </a:p>
          <a:p>
            <a:pPr marL="92075" indent="0">
              <a:buNone/>
            </a:pPr>
            <a:r>
              <a:rPr lang="hu-HU" sz="2400" dirty="0"/>
              <a:t>Épületek és építmények által </a:t>
            </a:r>
            <a:r>
              <a:rPr lang="hu-HU" sz="2400" dirty="0" smtClean="0"/>
              <a:t>		Sziklás</a:t>
            </a:r>
            <a:r>
              <a:rPr lang="hu-HU" sz="2400" dirty="0"/>
              <a:t>, kavicsos, </a:t>
            </a:r>
            <a:r>
              <a:rPr lang="hu-HU" sz="2400" dirty="0" smtClean="0"/>
              <a:t>	</a:t>
            </a:r>
            <a:r>
              <a:rPr lang="hu-HU" sz="2400" dirty="0"/>
              <a:t> elfoglalt területek </a:t>
            </a:r>
            <a:r>
              <a:rPr lang="hu-HU" sz="2400" dirty="0" smtClean="0"/>
              <a:t>				terméketlen </a:t>
            </a:r>
            <a:r>
              <a:rPr lang="hu-HU" sz="2400" dirty="0"/>
              <a:t>területek</a:t>
            </a:r>
          </a:p>
          <a:p>
            <a:pPr marL="92075" indent="0">
              <a:buNone/>
            </a:pPr>
            <a:r>
              <a:rPr lang="hu-HU" sz="2400" dirty="0" smtClean="0"/>
              <a:t>Gazdasági udvarok				Kőfejtők</a:t>
            </a:r>
          </a:p>
          <a:p>
            <a:pPr marL="92075" indent="0">
              <a:buNone/>
            </a:pPr>
            <a:r>
              <a:rPr lang="hu-HU" sz="2400" dirty="0" smtClean="0"/>
              <a:t>Temetők					Pihenő- </a:t>
            </a:r>
            <a:r>
              <a:rPr lang="hu-HU" sz="2400" dirty="0"/>
              <a:t>és díszkertek</a:t>
            </a:r>
            <a:endParaRPr lang="hu-HU" sz="2400" dirty="0" smtClean="0"/>
          </a:p>
          <a:p>
            <a:pPr marL="0" indent="0">
              <a:spcBef>
                <a:spcPts val="1200"/>
              </a:spcBef>
              <a:buNone/>
            </a:pPr>
            <a:endParaRPr lang="hu-H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Ésszerűség: ne a jó minőségű termőtalajok területét csökkentsük!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hu-HU" sz="3200" b="1" dirty="0"/>
              <a:t>Veszélyben a talaj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16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A Kárpát-medence művelés alól kivont területe (2015)</a:t>
            </a:r>
            <a:endParaRPr lang="hu-HU" sz="36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14</a:t>
            </a:fld>
            <a:endParaRPr lang="hu-HU"/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98169"/>
              </p:ext>
            </p:extLst>
          </p:nvPr>
        </p:nvGraphicFramePr>
        <p:xfrm>
          <a:off x="1835696" y="1196752"/>
          <a:ext cx="5440889" cy="4525960"/>
        </p:xfrm>
        <a:graphic>
          <a:graphicData uri="http://schemas.openxmlformats.org/drawingml/2006/table">
            <a:tbl>
              <a:tblPr/>
              <a:tblGrid>
                <a:gridCol w="2823814"/>
                <a:gridCol w="1663642"/>
                <a:gridCol w="953433"/>
              </a:tblGrid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Muravidék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53 143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Burgenland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13 349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Horvátország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1 362 760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Magyarország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1 915 590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Szlovákia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493 768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Erdély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683 837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Délvidék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134 193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Kárpátalja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44 800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7300" marR="65699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>
                        <a:lnSpc>
                          <a:spcPct val="114000"/>
                        </a:lnSpc>
                      </a:pPr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Kárpát-medence:</a:t>
                      </a:r>
                    </a:p>
                  </a:txBody>
                  <a:tcPr marL="7300" marR="7300" marT="73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5 044 841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4000"/>
                        </a:lnSpc>
                      </a:pPr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7300" marR="7300" marT="7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7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2143D2BF-E598-43EF-9B89-4DFBC8B68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327118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5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20080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talajok védelmében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65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u="sng" dirty="0" smtClean="0"/>
              <a:t>Nemzetközi szint</a:t>
            </a:r>
          </a:p>
          <a:p>
            <a:r>
              <a:rPr lang="hu-HU" sz="2800" dirty="0" smtClean="0"/>
              <a:t>Világ Talaj Charta (FAO, 1982)</a:t>
            </a:r>
          </a:p>
          <a:p>
            <a:r>
              <a:rPr lang="hu-HU" sz="2800" dirty="0" smtClean="0"/>
              <a:t>Világ Talajvédelmi Politika (UNEP, 1982)</a:t>
            </a:r>
          </a:p>
          <a:p>
            <a:r>
              <a:rPr lang="hu-HU" sz="2800" dirty="0" smtClean="0"/>
              <a:t>Világ Természetvédelmi Charta (IUCN, 1982)</a:t>
            </a:r>
          </a:p>
          <a:p>
            <a:r>
              <a:rPr lang="hu-HU" sz="2800" dirty="0" err="1" smtClean="0"/>
              <a:t>Rio-i</a:t>
            </a:r>
            <a:r>
              <a:rPr lang="hu-HU" sz="2800" dirty="0" smtClean="0"/>
              <a:t> Nyilatkozat, Agenda 21 (1992)</a:t>
            </a:r>
          </a:p>
          <a:p>
            <a:r>
              <a:rPr lang="hu-HU" sz="2800" dirty="0" smtClean="0"/>
              <a:t>Föld Charta (2000)</a:t>
            </a:r>
          </a:p>
          <a:p>
            <a:r>
              <a:rPr lang="hu-HU" sz="2800" dirty="0" smtClean="0"/>
              <a:t>2002 óta minden év december 5-e a Talaj Világnapja</a:t>
            </a:r>
          </a:p>
          <a:p>
            <a:r>
              <a:rPr lang="hu-HU" sz="2800" dirty="0" smtClean="0"/>
              <a:t>Világ Talaj Partnerség (FAO, 2011–)</a:t>
            </a:r>
            <a:endParaRPr lang="hu-HU" sz="2800" dirty="0"/>
          </a:p>
          <a:p>
            <a:r>
              <a:rPr lang="hu-HU" sz="2800" dirty="0" smtClean="0"/>
              <a:t>Az ENSZ 68. közgyűlése a 2015. évet a Talajok Nemzetközi Évének nyilvánította. </a:t>
            </a:r>
          </a:p>
          <a:p>
            <a:r>
              <a:rPr lang="hu-HU" sz="2800" dirty="0" smtClean="0"/>
              <a:t>Talajok évtizede: 2015-2024 (Nemzetközi Talajvédelmi Unió)</a:t>
            </a:r>
          </a:p>
          <a:p>
            <a:r>
              <a:rPr lang="hu-HU" sz="2800" dirty="0" smtClean="0"/>
              <a:t>Világ Talaj Charta megújítása (FAO, 2015)</a:t>
            </a:r>
          </a:p>
          <a:p>
            <a:r>
              <a:rPr lang="hu-HU" sz="2800" dirty="0" smtClean="0"/>
              <a:t>„A világ talajkészleteinek állapota” jelentés (FAO, 2015.12.04.)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800" u="sng" dirty="0" smtClean="0"/>
              <a:t>Hazai szint</a:t>
            </a:r>
          </a:p>
          <a:p>
            <a:r>
              <a:rPr lang="hu-HU" sz="2800" dirty="0" smtClean="0"/>
              <a:t>Termőföldvédelmi jogszabályok és szervezetek</a:t>
            </a:r>
          </a:p>
        </p:txBody>
      </p:sp>
    </p:spTree>
    <p:extLst>
      <p:ext uri="{BB962C8B-B14F-4D97-AF65-F5344CB8AC3E}">
        <p14:creationId xmlns:p14="http://schemas.microsoft.com/office/powerpoint/2010/main" val="24466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Termőföldvédelmi jogszabályok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20000"/>
          </a:bodyPr>
          <a:lstStyle/>
          <a:p>
            <a:pPr marL="182563" indent="-182563"/>
            <a:r>
              <a:rPr lang="hu-HU" sz="2400" b="1" dirty="0" smtClean="0"/>
              <a:t>Magyarország Alaptörvénye</a:t>
            </a:r>
            <a:r>
              <a:rPr lang="hu-HU" sz="2400" dirty="0" smtClean="0"/>
              <a:t> (2011. ápr. 25</a:t>
            </a:r>
            <a:r>
              <a:rPr lang="hu-HU" sz="2400" dirty="0" smtClean="0"/>
              <a:t>.): </a:t>
            </a:r>
            <a:r>
              <a:rPr lang="hu-HU" sz="2400" i="1" dirty="0"/>
              <a:t>„A természeti erőforrások, különösen a termőföld, (…) a nemzet közös örökségét képezik, amelynek védelme, fenntartása és a jövő nemzedékek számára való megőrzése az állam és mindenki kötelessége</a:t>
            </a:r>
            <a:r>
              <a:rPr lang="hu-HU" sz="2400" i="1" dirty="0" smtClean="0"/>
              <a:t>.”</a:t>
            </a:r>
            <a:endParaRPr lang="hu-HU" sz="2000" i="1" dirty="0" smtClean="0"/>
          </a:p>
          <a:p>
            <a:pPr marL="182563" indent="-182563"/>
            <a:r>
              <a:rPr lang="hu-HU" sz="2400" b="1" dirty="0" smtClean="0"/>
              <a:t>2007. évi CXXIX. törvény </a:t>
            </a:r>
            <a:r>
              <a:rPr lang="hu-HU" sz="2400" dirty="0" smtClean="0"/>
              <a:t>a termőföld védelméről</a:t>
            </a:r>
          </a:p>
          <a:p>
            <a:pPr marL="182563" indent="-182563"/>
            <a:r>
              <a:rPr lang="hu-HU" sz="2400" b="1" dirty="0" smtClean="0"/>
              <a:t>2013</a:t>
            </a:r>
            <a:r>
              <a:rPr lang="hu-HU" sz="2400" b="1" dirty="0"/>
              <a:t>. évi CLXIX. </a:t>
            </a:r>
            <a:r>
              <a:rPr lang="hu-HU" sz="2400" b="1" dirty="0" smtClean="0"/>
              <a:t>törvény</a:t>
            </a:r>
            <a:r>
              <a:rPr lang="hu-HU" sz="2400" dirty="0" smtClean="0"/>
              <a:t> </a:t>
            </a:r>
            <a:r>
              <a:rPr lang="hu-HU" sz="2400" dirty="0"/>
              <a:t>a termőföld védelméről szóló 2007. évi CXXIX. törvény </a:t>
            </a:r>
            <a:r>
              <a:rPr lang="hu-HU" sz="2400" dirty="0" smtClean="0"/>
              <a:t>módosításáról</a:t>
            </a:r>
          </a:p>
          <a:p>
            <a:pPr marL="182563" indent="-182563"/>
            <a:r>
              <a:rPr lang="hu-HU" sz="2400" b="1" dirty="0" smtClean="0"/>
              <a:t>2015. </a:t>
            </a:r>
            <a:r>
              <a:rPr lang="hu-HU" sz="2400" b="1" dirty="0"/>
              <a:t>évi </a:t>
            </a:r>
            <a:r>
              <a:rPr lang="hu-HU" sz="2400" b="1" dirty="0" smtClean="0"/>
              <a:t>XLV. </a:t>
            </a:r>
            <a:r>
              <a:rPr lang="hu-HU" sz="2400" b="1" dirty="0"/>
              <a:t>törvény</a:t>
            </a:r>
            <a:r>
              <a:rPr lang="hu-HU" sz="2400" dirty="0"/>
              <a:t> a termőföld védelméről szóló 2007. évi CXXIX. törvény </a:t>
            </a:r>
            <a:r>
              <a:rPr lang="hu-HU" sz="2400" dirty="0" smtClean="0"/>
              <a:t>módosításáról</a:t>
            </a:r>
          </a:p>
          <a:p>
            <a:pPr marL="182563" indent="-182563"/>
            <a:r>
              <a:rPr lang="hu-HU" sz="2400" b="1" dirty="0" smtClean="0"/>
              <a:t>1995. évi LIII. törvény </a:t>
            </a:r>
            <a:r>
              <a:rPr lang="hu-HU" sz="2400" dirty="0" smtClean="0"/>
              <a:t>a környezet védelmének általános szabályairól</a:t>
            </a:r>
            <a:endParaRPr lang="hu-HU" sz="2400" b="1" dirty="0" smtClean="0"/>
          </a:p>
          <a:p>
            <a:pPr marL="182563" indent="-182563"/>
            <a:r>
              <a:rPr lang="hu-HU" sz="2400" b="1" dirty="0" smtClean="0"/>
              <a:t>2010</a:t>
            </a:r>
            <a:r>
              <a:rPr lang="hu-HU" sz="2400" b="1" dirty="0"/>
              <a:t>. évi LXXXVII. törvény</a:t>
            </a:r>
            <a:r>
              <a:rPr lang="hu-HU" sz="2400" dirty="0"/>
              <a:t> a Nemzeti </a:t>
            </a:r>
            <a:r>
              <a:rPr lang="hu-HU" sz="2400" dirty="0" smtClean="0"/>
              <a:t>Földalapról</a:t>
            </a:r>
          </a:p>
          <a:p>
            <a:pPr marL="182563" indent="-182563"/>
            <a:r>
              <a:rPr lang="hu-HU" sz="2400" b="1" dirty="0"/>
              <a:t>2011. évi CXCVI. törvény</a:t>
            </a:r>
            <a:r>
              <a:rPr lang="hu-HU" sz="2400" dirty="0"/>
              <a:t> a nemzeti vagyonról</a:t>
            </a:r>
          </a:p>
          <a:p>
            <a:pPr marL="182563" indent="-182563"/>
            <a:r>
              <a:rPr lang="hu-HU" sz="2400" b="1" dirty="0" smtClean="0"/>
              <a:t>2013</a:t>
            </a:r>
            <a:r>
              <a:rPr lang="hu-HU" sz="2400" b="1" dirty="0"/>
              <a:t>. évi CXXII. t</a:t>
            </a:r>
            <a:r>
              <a:rPr lang="hu-HU" sz="2400" b="1" dirty="0" smtClean="0"/>
              <a:t>örvény </a:t>
            </a:r>
            <a:r>
              <a:rPr lang="hu-HU" sz="2400" dirty="0" smtClean="0"/>
              <a:t>a </a:t>
            </a:r>
            <a:r>
              <a:rPr lang="hu-HU" sz="2400" dirty="0"/>
              <a:t>mező- és erdőgazdasági földek </a:t>
            </a:r>
            <a:r>
              <a:rPr lang="hu-HU" sz="2400" dirty="0" smtClean="0"/>
              <a:t>forgalmáról</a:t>
            </a:r>
          </a:p>
          <a:p>
            <a:pPr marL="182563" indent="-182563"/>
            <a:r>
              <a:rPr lang="hu-HU" sz="2400" b="1" dirty="0" smtClean="0"/>
              <a:t>2013. évi CCXII. törvény</a:t>
            </a:r>
            <a:r>
              <a:rPr lang="hu-HU" sz="2400" dirty="0" smtClean="0"/>
              <a:t> a mező- és erdőgazdasági földek forgalmáról szóló 2013. évi CXXII. törvénnyel összefüggő egyes rendelkezésekről és átmeneti szabályokról</a:t>
            </a:r>
          </a:p>
          <a:p>
            <a:pPr marL="182563" indent="-182563"/>
            <a:r>
              <a:rPr lang="hu-HU" sz="2400" b="1" dirty="0"/>
              <a:t>90/2008. (VII.18.) FVM rendelet</a:t>
            </a:r>
            <a:r>
              <a:rPr lang="hu-HU" sz="2400" dirty="0"/>
              <a:t> a talajvédelmi terv készítésének részletes szabályairól</a:t>
            </a:r>
          </a:p>
          <a:p>
            <a:pPr marL="182563" indent="-182563"/>
            <a:r>
              <a:rPr lang="hu-HU" sz="2400" b="1" dirty="0" smtClean="0"/>
              <a:t>6/2009. (IV. 14.) </a:t>
            </a:r>
            <a:r>
              <a:rPr lang="hu-HU" sz="2400" b="1" dirty="0" err="1" smtClean="0"/>
              <a:t>KvVM-EüM-FVM</a:t>
            </a:r>
            <a:r>
              <a:rPr lang="hu-HU" sz="2400" b="1" dirty="0" smtClean="0"/>
              <a:t> együttes rendelet</a:t>
            </a:r>
            <a:r>
              <a:rPr lang="hu-HU" sz="2400" dirty="0" smtClean="0"/>
              <a:t> a földtani közeg és a felszín alatti víz szennyezéssel szembeni védelméhez szükséges határértékekről és a szennyezések </a:t>
            </a:r>
            <a:r>
              <a:rPr lang="hu-HU" sz="2400" dirty="0" smtClean="0"/>
              <a:t>méréséről</a:t>
            </a:r>
          </a:p>
          <a:p>
            <a:pPr marL="182563" indent="-182563"/>
            <a:r>
              <a:rPr lang="hu-HU" sz="2400" dirty="0" smtClean="0"/>
              <a:t>Fejlesztési </a:t>
            </a:r>
            <a:r>
              <a:rPr lang="hu-HU" sz="2400" dirty="0" smtClean="0"/>
              <a:t>d</a:t>
            </a:r>
            <a:r>
              <a:rPr lang="hu-HU" sz="2400" dirty="0" smtClean="0"/>
              <a:t>okumentumok, kormányzati programok, pl.</a:t>
            </a:r>
          </a:p>
          <a:p>
            <a:pPr marL="182563" indent="0">
              <a:buNone/>
            </a:pPr>
            <a:r>
              <a:rPr lang="hu-HU" sz="2400" b="1" dirty="0" smtClean="0"/>
              <a:t>Nemzeti Vidékstratégia (Talajvédelmi és ásványi nyersanyag gazdálkodási program)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6837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Termőföldvédelmi szervezetek, bizottságok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u="sng" dirty="0" smtClean="0"/>
              <a:t>Hivatalok</a:t>
            </a:r>
          </a:p>
          <a:p>
            <a:pPr marL="182563" indent="-182563"/>
            <a:r>
              <a:rPr lang="hu-HU" sz="2400" b="1" dirty="0" smtClean="0"/>
              <a:t>Földművelésügyi Minisztérium</a:t>
            </a:r>
            <a:r>
              <a:rPr lang="hu-HU" sz="2400" dirty="0" smtClean="0"/>
              <a:t> (FM)</a:t>
            </a:r>
          </a:p>
          <a:p>
            <a:pPr marL="182563" indent="-182563"/>
            <a:r>
              <a:rPr lang="hu-HU" sz="2400" dirty="0" smtClean="0"/>
              <a:t>Nemzeti Élelmiszerlánc-biztonsági Hivatal (</a:t>
            </a:r>
            <a:r>
              <a:rPr lang="hu-HU" sz="2400" b="1" dirty="0" smtClean="0"/>
              <a:t>NÉBIH</a:t>
            </a:r>
            <a:r>
              <a:rPr lang="hu-HU" sz="2400" dirty="0" smtClean="0"/>
              <a:t>) </a:t>
            </a:r>
            <a:r>
              <a:rPr lang="hu-HU" sz="2400" b="1" dirty="0" smtClean="0"/>
              <a:t>Növény-, Talaj- és Agrárkörnyezet-védelmi Igazgatóság</a:t>
            </a:r>
          </a:p>
          <a:p>
            <a:pPr marL="182563" indent="-182563"/>
            <a:r>
              <a:rPr lang="hu-HU" sz="2400" b="1" dirty="0" smtClean="0"/>
              <a:t>Földhivatalok</a:t>
            </a:r>
            <a:r>
              <a:rPr lang="hu-HU" sz="2400" dirty="0" smtClean="0"/>
              <a:t> </a:t>
            </a:r>
            <a:r>
              <a:rPr lang="hu-HU" sz="2200" dirty="0" smtClean="0"/>
              <a:t>(az FM Földügyi és Térinformatikai Főosztálya által felügyelt intézmények; megyei kormányhivatalok földhivatalai: 19 db + fővárosi kormányhivatal földhivatala, járási földhivatalok: 117 db + Budapesti 1. és 2. sz. Földhivatal = </a:t>
            </a:r>
            <a:r>
              <a:rPr lang="hu-HU" sz="2200" b="1" dirty="0" smtClean="0"/>
              <a:t>119 db járási földhivatal</a:t>
            </a:r>
            <a:r>
              <a:rPr lang="hu-HU" sz="2200" dirty="0" smtClean="0"/>
              <a:t>)</a:t>
            </a:r>
          </a:p>
          <a:p>
            <a:pPr marL="0" indent="0">
              <a:buNone/>
            </a:pPr>
            <a:r>
              <a:rPr lang="hu-HU" sz="2800" u="sng" dirty="0" smtClean="0"/>
              <a:t>Egyéb szervezetek</a:t>
            </a:r>
          </a:p>
          <a:p>
            <a:pPr marL="182563" indent="-182563"/>
            <a:r>
              <a:rPr lang="hu-HU" sz="2400" b="1" dirty="0" smtClean="0"/>
              <a:t>Országgyűlés Fenntartható Fejlődés Bizottsága</a:t>
            </a:r>
          </a:p>
          <a:p>
            <a:pPr marL="182563" indent="-182563"/>
            <a:r>
              <a:rPr lang="hu-HU" sz="2400" dirty="0" smtClean="0"/>
              <a:t>Magyar Tudományos Akadémia Agrártudományi Kutatóközpont 		(</a:t>
            </a:r>
            <a:r>
              <a:rPr lang="hu-HU" sz="2400" b="1" dirty="0" smtClean="0"/>
              <a:t>MTA ATK</a:t>
            </a:r>
            <a:r>
              <a:rPr lang="hu-HU" sz="2400" dirty="0" smtClean="0"/>
              <a:t>) </a:t>
            </a:r>
            <a:r>
              <a:rPr lang="hu-HU" sz="2400" b="1" dirty="0" smtClean="0"/>
              <a:t>Talajtani és Agrokémiai Intézet</a:t>
            </a:r>
          </a:p>
          <a:p>
            <a:pPr marL="182563" indent="-182563"/>
            <a:r>
              <a:rPr lang="hu-HU" sz="2400" dirty="0" smtClean="0"/>
              <a:t>Egyéb kutatóintézetek (pl. egyetemek)</a:t>
            </a:r>
          </a:p>
          <a:p>
            <a:pPr marL="182563" indent="-182563"/>
            <a:r>
              <a:rPr lang="hu-HU" sz="2400" dirty="0" smtClean="0"/>
              <a:t>Társadalmi, civil szervezetek – pl. </a:t>
            </a:r>
            <a:r>
              <a:rPr lang="hu-HU" sz="2400" b="1" dirty="0" smtClean="0"/>
              <a:t>Magyar Talajtani Társaság</a:t>
            </a:r>
            <a:r>
              <a:rPr lang="hu-HU" sz="2400" dirty="0" smtClean="0"/>
              <a:t>, „</a:t>
            </a:r>
            <a:r>
              <a:rPr lang="hu-HU" sz="2400" b="1" dirty="0" smtClean="0"/>
              <a:t>People4Soil</a:t>
            </a:r>
            <a:r>
              <a:rPr lang="hu-HU" sz="2400" dirty="0" smtClean="0"/>
              <a:t>” koalíció (több mint 500 szervezet egyesülése; az EU-ban a talaj védelmét szolgáló normákat szeretné bevezettetni)</a:t>
            </a:r>
          </a:p>
        </p:txBody>
      </p:sp>
    </p:spTree>
    <p:extLst>
      <p:ext uri="{BB962C8B-B14F-4D97-AF65-F5344CB8AC3E}">
        <p14:creationId xmlns:p14="http://schemas.microsoft.com/office/powerpoint/2010/main" val="11609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52736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„4 ezrelék” talajvédelmi konferencia </a:t>
            </a:r>
            <a:br>
              <a:rPr lang="hu-HU" sz="3600" b="1" dirty="0" smtClean="0"/>
            </a:br>
            <a:r>
              <a:rPr lang="hu-HU" sz="3100" b="1" dirty="0" smtClean="0"/>
              <a:t>2017. november, Bonn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870" y="1052736"/>
            <a:ext cx="8933626" cy="5713824"/>
          </a:xfrm>
        </p:spPr>
        <p:txBody>
          <a:bodyPr>
            <a:normAutofit lnSpcReduction="10000"/>
          </a:bodyPr>
          <a:lstStyle/>
          <a:p>
            <a:pPr marL="1439863" indent="-1439863">
              <a:buNone/>
            </a:pPr>
            <a:r>
              <a:rPr lang="hu-HU" sz="2800" u="sng" dirty="0" smtClean="0"/>
              <a:t>Kezdeményező szervező:</a:t>
            </a:r>
            <a:r>
              <a:rPr lang="hu-HU" sz="2800" dirty="0" smtClean="0"/>
              <a:t> Franciaország kormánya</a:t>
            </a:r>
          </a:p>
          <a:p>
            <a:pPr marL="1439863" indent="-1439863">
              <a:buNone/>
            </a:pPr>
            <a:endParaRPr lang="hu-HU" sz="1000" dirty="0" smtClean="0"/>
          </a:p>
          <a:p>
            <a:pPr marL="720725" indent="-720725">
              <a:buNone/>
            </a:pPr>
            <a:r>
              <a:rPr lang="hu-HU" sz="2800" u="sng" dirty="0" smtClean="0"/>
              <a:t>Célkitűzés:</a:t>
            </a:r>
            <a:r>
              <a:rPr lang="hu-HU" sz="2800" dirty="0" smtClean="0"/>
              <a:t> A világ termőföldjei széntartalmának évi 4 ezrelékes növelésével jelentős talajjavulás elérése, ezzel hozzájárulva az élelmezésbiztonsághoz és a globális felmelegedés mérsékléséhez. </a:t>
            </a:r>
            <a:endParaRPr lang="hu-HU" sz="2800" u="sng" dirty="0" smtClean="0"/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2800" u="sng" dirty="0" smtClean="0"/>
              <a:t>Magyar álláspont:</a:t>
            </a:r>
          </a:p>
          <a:p>
            <a:pPr marL="720725" indent="0">
              <a:buNone/>
            </a:pPr>
            <a:r>
              <a:rPr lang="hu-HU" sz="2800" dirty="0" smtClean="0"/>
              <a:t>Magyarország számára fontos a talajvédelem, mert az ország számára a legfontosabb természeti erőforrást a jó minőségű talajkészletek jelentik, amelyek a mezőgazdasági termelésen keresztül nemcsak az élelmezésbiztonságra, hanem a klímaváltozásra is hatnak. /Dr. Fazekas Sándor miniszter/</a:t>
            </a:r>
          </a:p>
        </p:txBody>
      </p:sp>
    </p:spTree>
    <p:extLst>
      <p:ext uri="{BB962C8B-B14F-4D97-AF65-F5344CB8AC3E}">
        <p14:creationId xmlns:p14="http://schemas.microsoft.com/office/powerpoint/2010/main" val="23085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400" b="1" i="1" dirty="0">
                <a:solidFill>
                  <a:srgbClr val="000000"/>
                </a:solidFill>
              </a:rPr>
              <a:t>„Az a nemzet, mely elpusztítja a talaját, önmagát pusztítja el.”</a:t>
            </a:r>
          </a:p>
          <a:p>
            <a:pPr marL="0" indent="0" algn="ctr">
              <a:buNone/>
            </a:pPr>
            <a:endParaRPr lang="hu-HU" sz="24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4000" dirty="0" smtClean="0">
                <a:solidFill>
                  <a:srgbClr val="000000"/>
                </a:solidFill>
              </a:rPr>
              <a:t>/</a:t>
            </a:r>
            <a:r>
              <a:rPr lang="hu-HU" sz="4000" dirty="0">
                <a:solidFill>
                  <a:srgbClr val="000000"/>
                </a:solidFill>
              </a:rPr>
              <a:t>Franklin D. Roosevelt/</a:t>
            </a:r>
          </a:p>
          <a:p>
            <a:pPr marL="0" indent="0">
              <a:buNone/>
            </a:pPr>
            <a:endParaRPr lang="hu-HU" sz="4000" b="1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3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„Eredmények”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törekvések ellenére az „eredmények” sajnos önmagukért beszélnek…</a:t>
            </a:r>
          </a:p>
          <a:p>
            <a:pPr marL="0" indent="0">
              <a:buNone/>
            </a:pPr>
            <a:r>
              <a:rPr lang="hu-HU" sz="2800" b="1" dirty="0" smtClean="0"/>
              <a:t>1990 óta hazánkban</a:t>
            </a:r>
          </a:p>
          <a:p>
            <a:pPr marL="182563" indent="-182563"/>
            <a:r>
              <a:rPr lang="hu-HU" sz="2800" b="1" dirty="0" smtClean="0"/>
              <a:t>859,7  ezer hektárral, 80,5%-kal</a:t>
            </a:r>
            <a:r>
              <a:rPr lang="hu-HU" sz="2800" dirty="0" smtClean="0"/>
              <a:t> </a:t>
            </a:r>
            <a:r>
              <a:rPr lang="hu-HU" sz="2800" b="1" dirty="0" smtClean="0"/>
              <a:t>nőtt a művelés alól kivett terület</a:t>
            </a:r>
            <a:r>
              <a:rPr lang="hu-HU" sz="2800" dirty="0" smtClean="0"/>
              <a:t> </a:t>
            </a:r>
            <a:r>
              <a:rPr lang="hu-HU" sz="2400" dirty="0" smtClean="0"/>
              <a:t>(</a:t>
            </a:r>
            <a:r>
              <a:rPr lang="hu-HU" sz="2200" dirty="0" smtClean="0"/>
              <a:t>2016-ban 1 927 ezer ha, ez Magyaro. területének 20,7%-a!)</a:t>
            </a:r>
          </a:p>
          <a:p>
            <a:pPr marL="182563" indent="-182563"/>
            <a:r>
              <a:rPr lang="hu-HU" sz="2800" b="1" dirty="0" smtClean="0"/>
              <a:t>859,5 ezer hektárral, 10,4%-kal csökkent a termőterület</a:t>
            </a:r>
          </a:p>
          <a:p>
            <a:pPr marL="182563" indent="-182563"/>
            <a:r>
              <a:rPr lang="hu-HU" sz="2800" dirty="0" smtClean="0"/>
              <a:t>380,4 ezer hektárral, 8%-kal csökkent a szántóterület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i="1" dirty="0" smtClean="0"/>
              <a:t>Javaslat: </a:t>
            </a:r>
          </a:p>
          <a:p>
            <a:pPr marL="354013" indent="0">
              <a:buNone/>
            </a:pPr>
            <a:r>
              <a:rPr lang="hu-HU" sz="2800" b="1" i="1" dirty="0" smtClean="0"/>
              <a:t>Államilag felügyelt és irányított, országos, hosszú távú talajjavítási és talajvédelmi program!</a:t>
            </a:r>
          </a:p>
        </p:txBody>
      </p:sp>
    </p:spTree>
    <p:extLst>
      <p:ext uri="{BB962C8B-B14F-4D97-AF65-F5344CB8AC3E}">
        <p14:creationId xmlns:p14="http://schemas.microsoft.com/office/powerpoint/2010/main" val="22203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hu-HU" sz="3600" b="1" dirty="0" err="1"/>
              <a:t>Stefanovits</a:t>
            </a:r>
            <a:r>
              <a:rPr lang="hu-HU" sz="3600" b="1" dirty="0"/>
              <a:t> Pál: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</a:t>
            </a:r>
            <a:r>
              <a:rPr lang="hu-HU" sz="3600" b="1" dirty="0"/>
              <a:t>talajélet visszaállításának tíz pontja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5616624"/>
          </a:xfrm>
        </p:spPr>
        <p:txBody>
          <a:bodyPr>
            <a:noAutofit/>
          </a:bodyPr>
          <a:lstStyle/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1. Ne foglalj el a természettől több és jobb földet, mint amit okvetlenül szükséges!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2. Ne engedd, hogy a víz elrabolja a talajt a gondjaidra bízott területről!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3. Ne hagyd, hogy a szél elhordja a földet!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4. Fölöslegesen ne taposd, ne tömörítsd a talajt!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5. Csak annyi trágyát vigyél a talajba, amennyit a növény kíván!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6. Csak jó vízzel öntözz, anélkül, hogy vízfelesleget okoznál!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7. Ne keverj a talajba olyan anyagot, ami nem bomlik el benne, hacsak nem javítási céllal teszed!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8. Ne vigyél a termőföldre mérgező anyagot, ami tönkreteszi a talaj élővilágát!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9. A talaj termékenységét őrizd meg és ha lehet, növeld!</a:t>
            </a:r>
          </a:p>
          <a:p>
            <a:pPr marL="540000" indent="-360000" algn="l">
              <a:spcBef>
                <a:spcPts val="0"/>
              </a:spcBef>
            </a:pPr>
            <a:r>
              <a:rPr lang="hu-HU" sz="2600" dirty="0">
                <a:solidFill>
                  <a:schemeClr val="tx1"/>
                </a:solidFill>
              </a:rPr>
              <a:t>10. Ne feledd, hogy a talajon nem csak állsz, hanem élsz is</a:t>
            </a:r>
            <a:r>
              <a:rPr lang="hu-HU" sz="2600" dirty="0" smtClean="0">
                <a:solidFill>
                  <a:schemeClr val="tx1"/>
                </a:solidFill>
              </a:rPr>
              <a:t>!</a:t>
            </a:r>
            <a:endParaRPr lang="hu-HU" sz="2600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7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Gondolatok a talajról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hu-HU" sz="3000" i="1" dirty="0">
                <a:solidFill>
                  <a:schemeClr val="tx1"/>
                </a:solidFill>
              </a:rPr>
              <a:t>„Szeressük a magyar termőföldet és a mezőgazdálkodás minden </a:t>
            </a:r>
            <a:r>
              <a:rPr lang="hu-HU" sz="3000" i="1" dirty="0" smtClean="0">
                <a:solidFill>
                  <a:schemeClr val="tx1"/>
                </a:solidFill>
              </a:rPr>
              <a:t>ágát, nemcsak </a:t>
            </a:r>
            <a:r>
              <a:rPr lang="hu-HU" sz="3000" i="1" dirty="0">
                <a:solidFill>
                  <a:schemeClr val="tx1"/>
                </a:solidFill>
              </a:rPr>
              <a:t>azért, mert a sok pusztítást, szenvedést ért hazánk mindig a </a:t>
            </a:r>
            <a:r>
              <a:rPr lang="hu-HU" sz="3000" i="1" dirty="0" smtClean="0">
                <a:solidFill>
                  <a:schemeClr val="tx1"/>
                </a:solidFill>
              </a:rPr>
              <a:t>földjéhez ragaszkodó</a:t>
            </a:r>
            <a:r>
              <a:rPr lang="hu-HU" sz="3000" i="1" dirty="0">
                <a:solidFill>
                  <a:schemeClr val="tx1"/>
                </a:solidFill>
              </a:rPr>
              <a:t>, földművelést szerető parasztságon épült újra, hanem azért is, mert </a:t>
            </a:r>
            <a:r>
              <a:rPr lang="hu-HU" sz="3000" i="1" dirty="0" smtClean="0">
                <a:solidFill>
                  <a:schemeClr val="tx1"/>
                </a:solidFill>
              </a:rPr>
              <a:t>a Gondviselő </a:t>
            </a:r>
            <a:r>
              <a:rPr lang="hu-HU" sz="3000" i="1" dirty="0">
                <a:solidFill>
                  <a:schemeClr val="tx1"/>
                </a:solidFill>
              </a:rPr>
              <a:t>olyan csodálatos adottsággal és sajátsággal áldotta meg ennek a </a:t>
            </a:r>
            <a:r>
              <a:rPr lang="hu-HU" sz="3000" i="1" dirty="0" smtClean="0">
                <a:solidFill>
                  <a:schemeClr val="tx1"/>
                </a:solidFill>
              </a:rPr>
              <a:t>kis Magyarországnak </a:t>
            </a:r>
            <a:r>
              <a:rPr lang="hu-HU" sz="3000" i="1" dirty="0">
                <a:solidFill>
                  <a:schemeClr val="tx1"/>
                </a:solidFill>
              </a:rPr>
              <a:t>a földjét, amely az egész világon egyedülálló</a:t>
            </a:r>
            <a:r>
              <a:rPr lang="hu-HU" sz="3000" i="1" dirty="0" smtClean="0">
                <a:solidFill>
                  <a:schemeClr val="tx1"/>
                </a:solidFill>
              </a:rPr>
              <a:t>!” </a:t>
            </a:r>
          </a:p>
          <a:p>
            <a:pPr algn="just">
              <a:lnSpc>
                <a:spcPct val="125000"/>
              </a:lnSpc>
            </a:pPr>
            <a:r>
              <a:rPr lang="hu-HU" sz="3000" dirty="0" smtClean="0">
                <a:solidFill>
                  <a:schemeClr val="tx1"/>
                </a:solidFill>
              </a:rPr>
              <a:t>						/Imre József/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7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800" b="1" dirty="0" smtClean="0"/>
              <a:t>Kárpát-medencei Ökogazdálkodók Szövetsége (KÖSZ)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800" b="1" dirty="0" smtClean="0"/>
              <a:t>Sárközy Péter Alapítvány a Biokultúráért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hu-HU" sz="2800" b="1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hu-HU" sz="2800" b="1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hu-HU" sz="2800" b="1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hu-HU" sz="2800" b="1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hu-HU" sz="2400" b="1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 err="1" smtClean="0">
                <a:hlinkClick r:id="rId2"/>
              </a:rPr>
              <a:t>www.karpatbio.hu</a:t>
            </a:r>
            <a:r>
              <a:rPr lang="hu-HU" sz="2600" dirty="0" smtClean="0"/>
              <a:t> </a:t>
            </a:r>
            <a:r>
              <a:rPr lang="hu-HU" sz="2600" dirty="0"/>
              <a:t>		</a:t>
            </a:r>
            <a:r>
              <a:rPr lang="hu-HU" sz="2600" dirty="0" err="1" smtClean="0">
                <a:hlinkClick r:id="rId3"/>
              </a:rPr>
              <a:t>www.sarkozybio.hu</a:t>
            </a:r>
            <a:r>
              <a:rPr lang="hu-HU" sz="2600" dirty="0" smtClean="0"/>
              <a:t> </a:t>
            </a:r>
            <a:endParaRPr lang="hu-HU" sz="2600" dirty="0"/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hu-HU" sz="2600" b="1" dirty="0" smtClean="0"/>
              <a:t>Dr. Solti Gábor elnök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600" dirty="0" smtClean="0"/>
              <a:t>Székhely: H-2081 </a:t>
            </a:r>
            <a:r>
              <a:rPr lang="hu-HU" sz="2600" dirty="0"/>
              <a:t>Piliscsaba, Wesselényi Miklós u. </a:t>
            </a:r>
            <a:r>
              <a:rPr lang="hu-HU" sz="2600" dirty="0" smtClean="0"/>
              <a:t>10.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600" dirty="0" smtClean="0"/>
              <a:t>Tel.: 0036-26-373-743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600" dirty="0" smtClean="0"/>
              <a:t>Email: </a:t>
            </a:r>
            <a:r>
              <a:rPr lang="hu-HU" sz="2600" dirty="0" smtClean="0">
                <a:hlinkClick r:id="rId4"/>
              </a:rPr>
              <a:t>alginit@</a:t>
            </a:r>
            <a:r>
              <a:rPr lang="hu-HU" sz="2600" dirty="0" err="1" smtClean="0">
                <a:hlinkClick r:id="rId4"/>
              </a:rPr>
              <a:t>freemail.hu</a:t>
            </a:r>
            <a:r>
              <a:rPr lang="hu-HU" sz="2600" dirty="0" smtClean="0"/>
              <a:t>, </a:t>
            </a:r>
            <a:r>
              <a:rPr lang="hu-HU" sz="2600" dirty="0" err="1" smtClean="0">
                <a:hlinkClick r:id="rId5"/>
              </a:rPr>
              <a:t>szovetseg</a:t>
            </a:r>
            <a:r>
              <a:rPr lang="hu-HU" sz="2600" dirty="0" smtClean="0">
                <a:hlinkClick r:id="rId5"/>
              </a:rPr>
              <a:t>@</a:t>
            </a:r>
            <a:r>
              <a:rPr lang="hu-HU" sz="2600" dirty="0" err="1" smtClean="0">
                <a:hlinkClick r:id="rId5"/>
              </a:rPr>
              <a:t>karpatbio.hu</a:t>
            </a:r>
            <a:r>
              <a:rPr lang="hu-HU" sz="2600" dirty="0" smtClean="0"/>
              <a:t> </a:t>
            </a:r>
          </a:p>
        </p:txBody>
      </p:sp>
      <p:sp>
        <p:nvSpPr>
          <p:cNvPr id="4" name="Téglalap 3"/>
          <p:cNvSpPr/>
          <p:nvPr/>
        </p:nvSpPr>
        <p:spPr>
          <a:xfrm>
            <a:off x="107504" y="116632"/>
            <a:ext cx="893362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000" b="1" cap="none" spc="100" dirty="0" smtClean="0">
                <a:ln w="12700">
                  <a:noFill/>
                  <a:prstDash val="solid"/>
                </a:ln>
              </a:rPr>
              <a:t>Köszönöm a figyelmet!</a:t>
            </a:r>
            <a:endParaRPr lang="hu-HU" sz="4000" b="1" cap="none" spc="100" dirty="0">
              <a:ln w="12700">
                <a:noFill/>
                <a:prstDash val="solid"/>
              </a:ln>
            </a:endParaRPr>
          </a:p>
        </p:txBody>
      </p:sp>
      <p:pic>
        <p:nvPicPr>
          <p:cNvPr id="7" name="Kép helye 8" descr="Hivatalos logó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5656" y="2060848"/>
            <a:ext cx="2406006" cy="2340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52846"/>
            <a:ext cx="323617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4000" b="1" i="1" dirty="0" smtClean="0"/>
              <a:t>  Tűz	</a:t>
            </a:r>
            <a:r>
              <a:rPr lang="hu-HU" sz="4000" b="1" i="1" dirty="0"/>
              <a:t>	</a:t>
            </a:r>
            <a:r>
              <a:rPr lang="hu-HU" sz="4000" b="1" i="1" dirty="0" smtClean="0">
                <a:solidFill>
                  <a:srgbClr val="FF0000"/>
                </a:solidFill>
              </a:rPr>
              <a:t>Víz</a:t>
            </a:r>
            <a:r>
              <a:rPr lang="hu-HU" sz="4000" b="1" i="1" dirty="0" smtClean="0"/>
              <a:t>		</a:t>
            </a:r>
            <a:r>
              <a:rPr lang="hu-HU" sz="4000" b="1" i="1" dirty="0" smtClean="0">
                <a:solidFill>
                  <a:srgbClr val="FF0000"/>
                </a:solidFill>
              </a:rPr>
              <a:t>Levegő</a:t>
            </a:r>
            <a:r>
              <a:rPr lang="hu-HU" sz="4000" b="1" i="1" dirty="0" smtClean="0"/>
              <a:t>		Föld	</a:t>
            </a:r>
          </a:p>
          <a:p>
            <a:pPr marL="0" indent="0">
              <a:buNone/>
            </a:pPr>
            <a:r>
              <a:rPr lang="hu-HU" i="1" dirty="0" smtClean="0"/>
              <a:t>  száraz,	       nedves</a:t>
            </a:r>
            <a:r>
              <a:rPr lang="hu-HU" i="1" dirty="0"/>
              <a:t>, </a:t>
            </a:r>
            <a:r>
              <a:rPr lang="hu-HU" i="1" dirty="0" smtClean="0"/>
              <a:t>	</a:t>
            </a:r>
            <a:r>
              <a:rPr lang="hu-HU" i="1" dirty="0" err="1" smtClean="0"/>
              <a:t>nedves</a:t>
            </a:r>
            <a:r>
              <a:rPr lang="hu-HU" i="1" dirty="0" smtClean="0"/>
              <a:t>,		száraz,</a:t>
            </a:r>
          </a:p>
          <a:p>
            <a:pPr marL="0" indent="0">
              <a:buNone/>
            </a:pPr>
            <a:r>
              <a:rPr lang="hu-HU" i="1" dirty="0" smtClean="0"/>
              <a:t>  meleg	        hideg	           meleg		hideg</a:t>
            </a:r>
            <a:endParaRPr lang="hu-HU" i="1" dirty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buNone/>
            </a:pPr>
            <a:r>
              <a:rPr lang="hu-HU" sz="2800" dirty="0" smtClean="0"/>
              <a:t>Ókori görögök (Arisztotelész Kr.e. 384-322) elmélete: minden, ami körülvesz bennünket, lényegében ezen alapelemek különböző arányú elegye</a:t>
            </a:r>
            <a:r>
              <a:rPr lang="hu-HU" sz="2800" dirty="0"/>
              <a:t>. </a:t>
            </a:r>
            <a:r>
              <a:rPr lang="hu-HU" sz="2800" dirty="0" smtClean="0"/>
              <a:t>A </a:t>
            </a:r>
            <a:r>
              <a:rPr lang="hu-HU" sz="2800" dirty="0"/>
              <a:t>dolgok tulajdonsága az elemekhez társított négy alaptulajdonságból tevődik össze</a:t>
            </a:r>
            <a:r>
              <a:rPr lang="hu-HU" sz="2800" dirty="0" smtClean="0"/>
              <a:t>. </a:t>
            </a:r>
          </a:p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/>
              <a:t>kémiai elemek felfedezésével ez az elmélet elvesztette tudományos </a:t>
            </a:r>
            <a:r>
              <a:rPr lang="hu-HU" sz="2800" dirty="0" smtClean="0"/>
              <a:t>jelentőségét, de a fenti elemek élelmiszereink megtermelésében ma is nélkülözhetetlenek. Sajnos a víz és a levegő minősége napjainkban már komoly veszélyben van, és a termőföldet is egyre nagyobb veszély fenyegeti.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Talaj: a négy őselem egyike</a:t>
            </a:r>
            <a:endParaRPr lang="hu-HU" sz="36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42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talaj definíciója</a:t>
            </a:r>
            <a:endParaRPr lang="hu-HU" sz="3600" b="1" dirty="0"/>
          </a:p>
        </p:txBody>
      </p:sp>
      <p:pic>
        <p:nvPicPr>
          <p:cNvPr id="6" name="Tartalom helye 5" descr="IMG_0055_kicsi_ontes_csernozjo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0067" y="936129"/>
            <a:ext cx="3801987" cy="5723948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071934" y="836712"/>
            <a:ext cx="5072066" cy="587843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„Talaj: feltételesen megújuló természeti erőforrás, amely egyben a mező- és erdőgazdasági termelés alapvető termelő eszköze, a Föld szilárd felszínének élő közege, amelynek a legfontosabb tulajdonsága a termékenység”</a:t>
            </a:r>
          </a:p>
          <a:p>
            <a:pPr marL="354013" indent="0" algn="r">
              <a:buNone/>
            </a:pPr>
            <a:r>
              <a:rPr lang="hu-HU" sz="2400" dirty="0" smtClean="0"/>
              <a:t>/A </a:t>
            </a:r>
            <a:r>
              <a:rPr lang="hu-HU" sz="2400" dirty="0"/>
              <a:t>termőföld védelméről szóló 2007. évi CXXIX. </a:t>
            </a:r>
            <a:r>
              <a:rPr lang="hu-HU" sz="2400" dirty="0" smtClean="0"/>
              <a:t>törvényből/</a:t>
            </a:r>
            <a:endParaRPr lang="hu-HU" sz="2000" dirty="0"/>
          </a:p>
        </p:txBody>
      </p:sp>
      <p:sp>
        <p:nvSpPr>
          <p:cNvPr id="7" name="Szövegdoboz 6"/>
          <p:cNvSpPr txBox="1"/>
          <p:nvPr/>
        </p:nvSpPr>
        <p:spPr>
          <a:xfrm rot="16200000">
            <a:off x="2452259" y="4786615"/>
            <a:ext cx="3408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prstClr val="black"/>
                </a:solidFill>
              </a:rPr>
              <a:t>Öntés csernozjom talaj. Forrás: </a:t>
            </a:r>
            <a:r>
              <a:rPr lang="hu-HU" sz="1600" dirty="0" err="1" smtClean="0">
                <a:solidFill>
                  <a:prstClr val="black"/>
                </a:solidFill>
              </a:rPr>
              <a:t>Körinfo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hu-HU" dirty="0" smtClean="0"/>
              <a:t>A talajnak a termőképessége, életereje, biológiai aktivitása azt a képességet jelenti, hogy kellő időben és szükséges mennyiségben képes a növényeket ellátni vízzel, tápanyagokkal, makro- és mikroelemekkel. </a:t>
            </a:r>
          </a:p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hu-HU" dirty="0" smtClean="0"/>
              <a:t>A talaj az egyetlen szilárd természeti erőforrás, amely megújulni képes.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Az éltető talaj</a:t>
            </a:r>
            <a:endParaRPr lang="hu-HU" sz="36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0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928992" cy="1080120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termőföld eltartó-képessége</a:t>
            </a:r>
            <a:br>
              <a:rPr lang="hu-HU" sz="3600" b="1" dirty="0" smtClean="0"/>
            </a:br>
            <a:r>
              <a:rPr lang="hu-HU" sz="2800" dirty="0" smtClean="0"/>
              <a:t>(Kádár Imre 2009.)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hu-HU" sz="3000" dirty="0" smtClean="0">
                <a:solidFill>
                  <a:srgbClr val="000000"/>
                </a:solidFill>
              </a:rPr>
              <a:t>Vadászó, gyűjtögető társadalom		  20-100 ha/fő</a:t>
            </a:r>
          </a:p>
          <a:p>
            <a:pPr algn="l">
              <a:spcBef>
                <a:spcPts val="0"/>
              </a:spcBef>
            </a:pPr>
            <a:endParaRPr lang="hu-HU" sz="2400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3000" dirty="0" smtClean="0">
                <a:solidFill>
                  <a:srgbClr val="000000"/>
                </a:solidFill>
              </a:rPr>
              <a:t>Vándorló földművelés, legeltetés		     2-10 ha/fő</a:t>
            </a:r>
          </a:p>
          <a:p>
            <a:pPr algn="l">
              <a:spcBef>
                <a:spcPts val="0"/>
              </a:spcBef>
            </a:pPr>
            <a:endParaRPr lang="hu-HU" sz="2400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3000" dirty="0" smtClean="0">
                <a:solidFill>
                  <a:srgbClr val="000000"/>
                </a:solidFill>
              </a:rPr>
              <a:t>Letelepedett mezőgazdasági közösségben  0,5-1,5 ha/fő</a:t>
            </a:r>
            <a:endParaRPr lang="hu-HU" sz="3000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lang="hu-HU" sz="2400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3000" b="1" dirty="0" smtClean="0">
                <a:solidFill>
                  <a:srgbClr val="000000"/>
                </a:solidFill>
              </a:rPr>
              <a:t>Mai intenzív gazdálkodásban			       0,2 ha/fő</a:t>
            </a:r>
          </a:p>
          <a:p>
            <a:pPr algn="l">
              <a:spcBef>
                <a:spcPts val="0"/>
              </a:spcBef>
            </a:pPr>
            <a:endParaRPr lang="hu-HU" sz="2400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3000" dirty="0" smtClean="0">
                <a:solidFill>
                  <a:srgbClr val="000000"/>
                </a:solidFill>
              </a:rPr>
              <a:t>Előrejelzés szerint 2050-re akár		       0,1 ha/fő</a:t>
            </a:r>
          </a:p>
        </p:txBody>
      </p:sp>
    </p:spTree>
    <p:extLst>
      <p:ext uri="{BB962C8B-B14F-4D97-AF65-F5344CB8AC3E}">
        <p14:creationId xmlns:p14="http://schemas.microsoft.com/office/powerpoint/2010/main" val="6783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000" dirty="0" smtClean="0"/>
          </a:p>
          <a:p>
            <a:pPr marL="0" indent="0">
              <a:buNone/>
            </a:pPr>
            <a:r>
              <a:rPr lang="hu-HU" dirty="0" smtClean="0"/>
              <a:t> A Föld felszíne				510 millió km</a:t>
            </a:r>
            <a:r>
              <a:rPr lang="hu-HU" baseline="30000" dirty="0" smtClean="0"/>
              <a:t>2</a:t>
            </a:r>
            <a:r>
              <a:rPr lang="hu-HU" dirty="0" smtClean="0"/>
              <a:t>	</a:t>
            </a:r>
          </a:p>
          <a:p>
            <a:pPr marL="0" indent="0">
              <a:buNone/>
            </a:pPr>
            <a:r>
              <a:rPr lang="hu-HU" dirty="0" smtClean="0"/>
              <a:t>	Tengerek				361 millió km</a:t>
            </a:r>
            <a:r>
              <a:rPr lang="hu-HU" baseline="30000" dirty="0" smtClean="0"/>
              <a:t>2</a:t>
            </a:r>
            <a:r>
              <a:rPr lang="hu-HU" dirty="0" smtClean="0"/>
              <a:t>	71%</a:t>
            </a:r>
          </a:p>
          <a:p>
            <a:pPr marL="0" indent="0">
              <a:buNone/>
            </a:pPr>
            <a:r>
              <a:rPr lang="hu-HU" dirty="0" smtClean="0"/>
              <a:t>	Szárazföldek			149 </a:t>
            </a:r>
            <a:r>
              <a:rPr lang="hu-HU" dirty="0"/>
              <a:t>millió </a:t>
            </a:r>
            <a:r>
              <a:rPr lang="hu-HU" dirty="0" smtClean="0"/>
              <a:t>km</a:t>
            </a:r>
            <a:r>
              <a:rPr lang="hu-HU" baseline="30000" dirty="0" smtClean="0"/>
              <a:t>2</a:t>
            </a:r>
            <a:r>
              <a:rPr lang="hu-HU" dirty="0"/>
              <a:t>	</a:t>
            </a:r>
            <a:r>
              <a:rPr lang="hu-HU" dirty="0" smtClean="0"/>
              <a:t>29%</a:t>
            </a:r>
            <a:endParaRPr lang="hu-HU" dirty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buNone/>
            </a:pPr>
            <a:r>
              <a:rPr lang="hu-HU" dirty="0" smtClean="0"/>
              <a:t> A szárazföldekből a mezőgazdaságilag </a:t>
            </a:r>
          </a:p>
          <a:p>
            <a:pPr marL="0" indent="0">
              <a:buNone/>
            </a:pPr>
            <a:r>
              <a:rPr lang="hu-HU" dirty="0" smtClean="0"/>
              <a:t> művelt terület összesen: 	45 millió km</a:t>
            </a:r>
            <a:r>
              <a:rPr lang="hu-HU" baseline="30000" dirty="0" smtClean="0"/>
              <a:t>2</a:t>
            </a:r>
            <a:r>
              <a:rPr lang="hu-HU" dirty="0" smtClean="0"/>
              <a:t>	30%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 A szárazföld eltartóképessége:	22 milliárd fő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	(0,2 ha/fő)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hu-HU" sz="3600" b="1" dirty="0"/>
              <a:t>A Föld eltartóképessége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Föld népességének változása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65304"/>
          </a:xfrm>
        </p:spPr>
        <p:txBody>
          <a:bodyPr>
            <a:normAutofit fontScale="70000" lnSpcReduction="20000"/>
          </a:bodyPr>
          <a:lstStyle/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b="1" dirty="0" smtClean="0"/>
              <a:t>Kr.e. 10000: 		          5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 smtClean="0"/>
              <a:t>Kr.e. 7000:		        10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 smtClean="0"/>
              <a:t>Kr.e. 4500:		        20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 smtClean="0"/>
              <a:t>Kr.e. 2500:		        40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b="1" dirty="0" smtClean="0"/>
              <a:t>Kr.e. 1000:		        80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b="1" dirty="0" smtClean="0"/>
              <a:t>Krisztus születésekor:	      160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 smtClean="0"/>
              <a:t>Kr.u.    900:		      320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1700:		      600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b="1" dirty="0" smtClean="0"/>
              <a:t>1830:		    1000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b="1" dirty="0" smtClean="0"/>
              <a:t>1930:		    2000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 smtClean="0"/>
              <a:t>	1960:		    3000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1974:		    4000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1985:		    5000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2000:		    6100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2011:		    7000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b="1" dirty="0" smtClean="0"/>
              <a:t>2017:		    7550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2030 (becslés):	    8500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dirty="0" smtClean="0"/>
              <a:t>2050 (becslés):	    9500 millió fő</a:t>
            </a:r>
          </a:p>
          <a:p>
            <a:pPr marL="19780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hu-HU" dirty="0"/>
              <a:t>	</a:t>
            </a:r>
            <a:r>
              <a:rPr lang="hu-HU" b="1" dirty="0" smtClean="0"/>
              <a:t>2100 (becslés):	  11000 millió fő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8906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9</a:t>
            </a:fld>
            <a:endParaRPr lang="hu-HU"/>
          </a:p>
        </p:txBody>
      </p:sp>
      <p:sp>
        <p:nvSpPr>
          <p:cNvPr id="9" name="Alcím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6262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3600" b="1" dirty="0" smtClean="0">
                <a:solidFill>
                  <a:srgbClr val="000000"/>
                </a:solidFill>
              </a:rPr>
              <a:t>A kárpát-medencei földterület megoszlása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hu-HU" sz="3600" b="1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		    </a:t>
            </a:r>
            <a:r>
              <a:rPr lang="hu-HU" sz="2400" b="1" u="sng" dirty="0" smtClean="0">
                <a:solidFill>
                  <a:srgbClr val="000000"/>
                </a:solidFill>
              </a:rPr>
              <a:t>Magyar Királyság 1910.</a:t>
            </a:r>
            <a:r>
              <a:rPr lang="hu-HU" sz="2400" b="1" dirty="0" smtClean="0">
                <a:solidFill>
                  <a:srgbClr val="000000"/>
                </a:solidFill>
              </a:rPr>
              <a:t>	    </a:t>
            </a:r>
            <a:r>
              <a:rPr lang="hu-HU" sz="2400" b="1" u="sng" dirty="0" smtClean="0">
                <a:solidFill>
                  <a:srgbClr val="000000"/>
                </a:solidFill>
              </a:rPr>
              <a:t>Kárpát-medence 2015.</a:t>
            </a: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000" b="1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Területe:</a:t>
            </a:r>
            <a:r>
              <a:rPr lang="hu-HU" sz="2400" dirty="0" smtClean="0">
                <a:solidFill>
                  <a:srgbClr val="000000"/>
                </a:solidFill>
              </a:rPr>
              <a:t>	     32 541 100 ha (100,0%)	     33 865 700 ha (100,0%)</a:t>
            </a: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800" b="1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Termőterülete:    </a:t>
            </a:r>
            <a:r>
              <a:rPr lang="hu-HU" sz="2400" dirty="0" smtClean="0">
                <a:solidFill>
                  <a:srgbClr val="000000"/>
                </a:solidFill>
              </a:rPr>
              <a:t>30 316 000 ha (93,2%)	     28 820 907 ha (85,1%)</a:t>
            </a: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800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Mezőgazdaságilag művelt terület:</a:t>
            </a: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		     </a:t>
            </a:r>
            <a:r>
              <a:rPr lang="hu-HU" sz="2400" dirty="0" smtClean="0">
                <a:solidFill>
                  <a:srgbClr val="000000"/>
                </a:solidFill>
              </a:rPr>
              <a:t>21 556 000 ha (66,2%)	     17 602 252 ha (52,0%)</a:t>
            </a: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800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000000"/>
                </a:solidFill>
              </a:rPr>
              <a:t>Szántóterület:      </a:t>
            </a:r>
            <a:r>
              <a:rPr lang="hu-HU" sz="2400" dirty="0" smtClean="0">
                <a:solidFill>
                  <a:srgbClr val="000000"/>
                </a:solidFill>
              </a:rPr>
              <a:t>14 261 000 ha (43,8%)	     11 439 299 ha (33,8%)</a:t>
            </a:r>
            <a:endParaRPr lang="hu-HU" sz="2400" b="1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000" dirty="0" smtClean="0">
              <a:solidFill>
                <a:srgbClr val="0000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300"/>
              </a:spcAft>
              <a:buNone/>
            </a:pPr>
            <a:endParaRPr lang="hu-HU" sz="28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600" i="1" dirty="0" smtClean="0">
                <a:solidFill>
                  <a:srgbClr val="000000"/>
                </a:solidFill>
              </a:rPr>
              <a:t>Szerkesztette: dr. Solti Gábor és Ziegler Gábor, 2016.11.29.</a:t>
            </a:r>
            <a:endParaRPr lang="hu-HU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4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1337</Words>
  <Application>Microsoft Office PowerPoint</Application>
  <PresentationFormat>Diavetítés a képernyőre (4:3 oldalarány)</PresentationFormat>
  <Paragraphs>277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5" baseType="lpstr">
      <vt:lpstr>Office-téma</vt:lpstr>
      <vt:lpstr>1_Office-téma</vt:lpstr>
      <vt:lpstr>Veszélyben a termőtalaj A mezőgazdaság alappillére a termőföld</vt:lpstr>
      <vt:lpstr>PowerPoint bemutató</vt:lpstr>
      <vt:lpstr>Talaj: a négy őselem egyike</vt:lpstr>
      <vt:lpstr>A talaj definíciója</vt:lpstr>
      <vt:lpstr>Az éltető talaj</vt:lpstr>
      <vt:lpstr>A termőföld eltartó-képessége (Kádár Imre 2009.)</vt:lpstr>
      <vt:lpstr>A Föld eltartóképessége</vt:lpstr>
      <vt:lpstr>A Föld népességének változása</vt:lpstr>
      <vt:lpstr>PowerPoint bemutató</vt:lpstr>
      <vt:lpstr>A Kárpát-medence eltartóképessége</vt:lpstr>
      <vt:lpstr>Veszélyben a talajok – Talajromlások</vt:lpstr>
      <vt:lpstr>Az 1945 és 1990 között tönkrement mezőgazdasági földek részaránya kontinensek szerint</vt:lpstr>
      <vt:lpstr>Veszélyben a talaj </vt:lpstr>
      <vt:lpstr>A Kárpát-medence művelés alól kivont területe (2015)</vt:lpstr>
      <vt:lpstr>PowerPoint bemutató</vt:lpstr>
      <vt:lpstr>A talajok védelmében</vt:lpstr>
      <vt:lpstr>Termőföldvédelmi jogszabályok</vt:lpstr>
      <vt:lpstr>Termőföldvédelmi szervezetek, bizottságok</vt:lpstr>
      <vt:lpstr>„4 ezrelék” talajvédelmi konferencia  2017. november, Bonn</vt:lpstr>
      <vt:lpstr>„Eredmények”</vt:lpstr>
      <vt:lpstr>Stefanovits Pál:  A talajélet visszaállításának tíz pontja</vt:lpstr>
      <vt:lpstr>Gondolatok a talajról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SoltiG</dc:creator>
  <cp:lastModifiedBy>User</cp:lastModifiedBy>
  <cp:revision>375</cp:revision>
  <cp:lastPrinted>2017-11-30T13:25:03Z</cp:lastPrinted>
  <dcterms:created xsi:type="dcterms:W3CDTF">2015-01-13T12:40:35Z</dcterms:created>
  <dcterms:modified xsi:type="dcterms:W3CDTF">2017-12-03T09:48:00Z</dcterms:modified>
</cp:coreProperties>
</file>