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6"/>
  </p:notesMasterIdLst>
  <p:handoutMasterIdLst>
    <p:handoutMasterId r:id="rId37"/>
  </p:handoutMasterIdLst>
  <p:sldIdLst>
    <p:sldId id="256" r:id="rId2"/>
    <p:sldId id="274" r:id="rId3"/>
    <p:sldId id="275" r:id="rId4"/>
    <p:sldId id="278" r:id="rId5"/>
    <p:sldId id="300" r:id="rId6"/>
    <p:sldId id="299" r:id="rId7"/>
    <p:sldId id="298" r:id="rId8"/>
    <p:sldId id="284" r:id="rId9"/>
    <p:sldId id="279" r:id="rId10"/>
    <p:sldId id="276" r:id="rId11"/>
    <p:sldId id="271" r:id="rId12"/>
    <p:sldId id="301" r:id="rId13"/>
    <p:sldId id="302" r:id="rId14"/>
    <p:sldId id="304" r:id="rId15"/>
    <p:sldId id="303" r:id="rId16"/>
    <p:sldId id="270" r:id="rId17"/>
    <p:sldId id="305" r:id="rId18"/>
    <p:sldId id="281" r:id="rId19"/>
    <p:sldId id="282" r:id="rId20"/>
    <p:sldId id="283" r:id="rId21"/>
    <p:sldId id="285" r:id="rId22"/>
    <p:sldId id="267" r:id="rId23"/>
    <p:sldId id="286" r:id="rId24"/>
    <p:sldId id="266" r:id="rId25"/>
    <p:sldId id="290" r:id="rId26"/>
    <p:sldId id="291" r:id="rId27"/>
    <p:sldId id="306" r:id="rId28"/>
    <p:sldId id="307" r:id="rId29"/>
    <p:sldId id="308" r:id="rId30"/>
    <p:sldId id="309" r:id="rId31"/>
    <p:sldId id="297" r:id="rId32"/>
    <p:sldId id="269" r:id="rId33"/>
    <p:sldId id="280" r:id="rId34"/>
    <p:sldId id="268" r:id="rId35"/>
  </p:sldIdLst>
  <p:sldSz cx="9144000" cy="6858000" type="screen4x3"/>
  <p:notesSz cx="6858000" cy="9144000"/>
  <p:defaultTextStyle>
    <a:defPPr>
      <a:defRPr lang="hu-H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169"/>
    <a:srgbClr val="094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723" autoAdjust="0"/>
  </p:normalViewPr>
  <p:slideViewPr>
    <p:cSldViewPr snapToObjects="1">
      <p:cViewPr varScale="1">
        <p:scale>
          <a:sx n="70" d="100"/>
          <a:sy n="70" d="100"/>
        </p:scale>
        <p:origin x="11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'Kitől kér ön szakmai segítséget'!$C$1:$I$1</c:f>
              <c:strCache>
                <c:ptCount val="7"/>
                <c:pt idx="0">
                  <c:v>falugazdász</c:v>
                </c:pt>
                <c:pt idx="1">
                  <c:v>szaktanácsadó</c:v>
                </c:pt>
                <c:pt idx="2">
                  <c:v>integrátor</c:v>
                </c:pt>
                <c:pt idx="3">
                  <c:v>más gazdálkodó</c:v>
                </c:pt>
                <c:pt idx="4">
                  <c:v>oktatási intézmény</c:v>
                </c:pt>
                <c:pt idx="5">
                  <c:v>hatóságok</c:v>
                </c:pt>
                <c:pt idx="6">
                  <c:v>egyéb</c:v>
                </c:pt>
              </c:strCache>
            </c:strRef>
          </c:cat>
          <c:val>
            <c:numRef>
              <c:f>'Kitől kér ön szakmai segítséget'!$C$303:$I$303</c:f>
              <c:numCache>
                <c:formatCode>0%</c:formatCode>
                <c:ptCount val="7"/>
                <c:pt idx="0">
                  <c:v>0.49348534201954475</c:v>
                </c:pt>
                <c:pt idx="1">
                  <c:v>0.12214983713355049</c:v>
                </c:pt>
                <c:pt idx="2">
                  <c:v>5.8631921824104337E-2</c:v>
                </c:pt>
                <c:pt idx="3">
                  <c:v>0.17263843648208507</c:v>
                </c:pt>
                <c:pt idx="4">
                  <c:v>3.9087947882736243E-2</c:v>
                </c:pt>
                <c:pt idx="5">
                  <c:v>7.1661237785016332E-2</c:v>
                </c:pt>
                <c:pt idx="6">
                  <c:v>4.2345276872964167E-2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4748943414513669"/>
          <c:y val="0.26670585523664864"/>
          <c:w val="0.25096753792742099"/>
          <c:h val="0.421620672853879"/>
        </c:manualLayout>
      </c:layout>
      <c:overlay val="0"/>
      <c:txPr>
        <a:bodyPr/>
        <a:lstStyle/>
        <a:p>
          <a:pPr>
            <a:defRPr sz="1400"/>
          </a:pPr>
          <a:endParaRPr lang="hu-H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hu-HU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49391-E57A-EE4F-93FA-FBFBA7A80823}" type="datetimeFigureOut">
              <a:rPr lang="hu-HU" smtClean="0"/>
              <a:t>2017.06.27.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4910C-3B60-B643-9B89-DB318C1B93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89151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4BA2D-E8EA-D544-BFF7-312AA3FE3E9E}" type="datetimeFigureOut">
              <a:rPr lang="hu-HU" smtClean="0"/>
              <a:t>2017.06.27.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C2E94-D0E3-3F49-988A-96C468F351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11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C2E94-D0E3-3F49-988A-96C468F351E2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583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C2E94-D0E3-3F49-988A-96C468F351E2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4888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D818-80E1-FB43-A1CA-EAAEE64B7E77}" type="datetime1">
              <a:rPr lang="cs-CZ" smtClean="0"/>
              <a:t>27.6.2017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Szent István Egyetem, 2100 Gödöllô, Páter Károly utca 1. Tel.: 06-28-522-000. Fax: 06-28-410-804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EB3C-143C-A740-ACDC-C0B174B8B9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14E4-9855-2F4D-8A93-5BBAE727CD09}" type="datetime1">
              <a:rPr lang="cs-CZ" smtClean="0"/>
              <a:t>27.6.2017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Szent István Egyetem, 2100 Gödöllô, Páter Károly utca 1. Tel.: 06-28-522-000. Fax: 06-28-410-804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EB3C-143C-A740-ACDC-C0B174B8B9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B7DB-F415-A34D-A825-6852694FB1E7}" type="datetime1">
              <a:rPr lang="cs-CZ" smtClean="0"/>
              <a:t>27.6.2017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Szent István Egyetem, 2100 Gödöllô, Páter Károly utca 1. Tel.: 06-28-522-000. Fax: 06-28-410-804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EB3C-143C-A740-ACDC-C0B174B8B9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F9EF-6148-AB49-A302-9F7D5275644C}" type="datetime1">
              <a:rPr lang="cs-CZ" smtClean="0"/>
              <a:t>27.6.2017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Szent István Egyetem, 2100 Gödöllô, Páter Károly utca 1. Tel.: 06-28-522-000. Fax: 06-28-410-804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EB3C-143C-A740-ACDC-C0B174B8B9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FC42-2ECD-014F-A3FA-BDFEC4652C53}" type="datetime1">
              <a:rPr lang="cs-CZ" smtClean="0"/>
              <a:t>27.6.2017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Szent István Egyetem, 2100 Gödöllô, Páter Károly utca 1. Tel.: 06-28-522-000. Fax: 06-28-410-804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EB3C-143C-A740-ACDC-C0B174B8B9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CDD-5AA9-6F4D-A668-2CCD09846BE4}" type="datetime1">
              <a:rPr lang="cs-CZ" smtClean="0"/>
              <a:t>27.6.2017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Szent István Egyetem, 2100 Gödöllô, Páter Károly utca 1. Tel.: 06-28-522-000. Fax: 06-28-410-804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EB3C-143C-A740-ACDC-C0B174B8B9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2E3B-D568-CB46-A29E-523AFB7333AB}" type="datetime1">
              <a:rPr lang="cs-CZ" smtClean="0"/>
              <a:t>27.6.2017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Szent István Egyetem, 2100 Gödöllô, Páter Károly utca 1. Tel.: 06-28-522-000. Fax: 06-28-410-804</a:t>
            </a: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EB3C-143C-A740-ACDC-C0B174B8B9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EB68-1932-604A-93D0-A5553B049C92}" type="datetime1">
              <a:rPr lang="cs-CZ" smtClean="0"/>
              <a:t>27.6.2017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Szent István Egyetem, 2100 Gödöllô, Páter Károly utca 1. Tel.: 06-28-522-000. Fax: 06-28-410-804</a:t>
            </a: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EB3C-143C-A740-ACDC-C0B174B8B9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7ED2-A0C5-5C4F-A21E-ADE7D82ED5AB}" type="datetime1">
              <a:rPr lang="cs-CZ" smtClean="0"/>
              <a:t>27.6.2017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Szent István Egyetem, 2100 Gödöllô, Páter Károly utca 1. Tel.: 06-28-522-000. Fax: 06-28-410-804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EB3C-143C-A740-ACDC-C0B174B8B9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5400B-D8F5-1447-BD0A-10AA34B0E125}" type="datetime1">
              <a:rPr lang="cs-CZ" smtClean="0"/>
              <a:t>27.6.2017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Szent István Egyetem, 2100 Gödöllô, Páter Károly utca 1. Tel.: 06-28-522-000. Fax: 06-28-410-804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EB3C-143C-A740-ACDC-C0B174B8B9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EC2E-14A2-2644-8983-74667291FED4}" type="datetime1">
              <a:rPr lang="cs-CZ" smtClean="0"/>
              <a:t>27.6.2017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Szent István Egyetem, 2100 Gödöllô, Páter Károly utca 1. Tel.: 06-28-522-000. Fax: 06-28-410-804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EB3C-143C-A740-ACDC-C0B174B8B9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624E9-76B2-194A-B57E-A6C6F5FA02BE}" type="datetime1">
              <a:rPr lang="cs-CZ" smtClean="0"/>
              <a:t>27.6.2017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Szent István Egyetem, 2100 Gödöllô, Páter Károly utca 1. Tel.: 06-28-522-000. Fax: 06-28-410-804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8EB3C-143C-A740-ACDC-C0B174B8B93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80" y="0"/>
            <a:ext cx="9136534" cy="683971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835696" y="2996952"/>
            <a:ext cx="5978045" cy="838200"/>
          </a:xfrm>
        </p:spPr>
        <p:txBody>
          <a:bodyPr>
            <a:normAutofit fontScale="90000"/>
          </a:bodyPr>
          <a:lstStyle/>
          <a:p>
            <a:pPr algn="r"/>
            <a:r>
              <a:rPr lang="hu-HU" sz="2700" b="1" i="1" dirty="0"/>
              <a:t/>
            </a:r>
            <a:br>
              <a:rPr lang="hu-HU" sz="2700" b="1" i="1" dirty="0"/>
            </a:br>
            <a:r>
              <a:rPr lang="hu-HU" sz="3600" b="1" i="1" dirty="0" smtClean="0">
                <a:solidFill>
                  <a:srgbClr val="C00000"/>
                </a:solidFill>
              </a:rPr>
              <a:t>A falugazdászok szaktanácsadási feladatai</a:t>
            </a:r>
            <a:r>
              <a:rPr lang="hu-HU" sz="2700" b="1" i="1" dirty="0" smtClean="0">
                <a:solidFill>
                  <a:srgbClr val="C00000"/>
                </a:solidFill>
              </a:rPr>
              <a:t/>
            </a:r>
            <a:br>
              <a:rPr lang="hu-HU" sz="2700" b="1" i="1" dirty="0" smtClean="0">
                <a:solidFill>
                  <a:srgbClr val="C00000"/>
                </a:solidFill>
              </a:rPr>
            </a:br>
            <a:r>
              <a:rPr lang="hu-HU" sz="2700" b="1" i="1" dirty="0">
                <a:solidFill>
                  <a:srgbClr val="C00000"/>
                </a:solidFill>
              </a:rPr>
              <a:t/>
            </a:r>
            <a:br>
              <a:rPr lang="hu-HU" sz="2700" b="1" i="1" dirty="0">
                <a:solidFill>
                  <a:srgbClr val="C00000"/>
                </a:solidFill>
              </a:rPr>
            </a:br>
            <a:r>
              <a:rPr lang="hu-HU" sz="2000" b="1" i="1" dirty="0" smtClean="0"/>
              <a:t>„Az okos tanács nem gomba, hogy ott is teremjen, ahol nem vetették.”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1800" dirty="0" smtClean="0"/>
              <a:t>(Jókai Mór)</a:t>
            </a:r>
            <a:endParaRPr lang="hu-HU" sz="1800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881500" y="4869160"/>
            <a:ext cx="44644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/>
              <a:t>Dr. Kozári József</a:t>
            </a:r>
          </a:p>
          <a:p>
            <a:pPr algn="ctr"/>
            <a:r>
              <a:rPr lang="hu-HU" dirty="0"/>
              <a:t>k</a:t>
            </a:r>
            <a:r>
              <a:rPr lang="hu-HU" dirty="0" smtClean="0"/>
              <a:t>özpontvezető</a:t>
            </a:r>
          </a:p>
          <a:p>
            <a:pPr algn="ctr"/>
            <a:endParaRPr lang="hu-HU" dirty="0" smtClean="0"/>
          </a:p>
          <a:p>
            <a:pPr algn="ctr"/>
            <a:r>
              <a:rPr lang="hu-HU" dirty="0" smtClean="0"/>
              <a:t>Szent István Egyetem</a:t>
            </a:r>
          </a:p>
          <a:p>
            <a:pPr algn="ctr"/>
            <a:r>
              <a:rPr lang="hu-HU" dirty="0" smtClean="0"/>
              <a:t>Stratégiai és Koordinációs Főigazgatóság</a:t>
            </a:r>
          </a:p>
          <a:p>
            <a:pPr algn="ctr"/>
            <a:r>
              <a:rPr lang="hu-HU" dirty="0" smtClean="0"/>
              <a:t>Szaktanácsadási és Továbbképzési Központ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937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934616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Szaktanácsadási stratégiák</a:t>
            </a:r>
            <a:endParaRPr lang="hu-HU" sz="2400" dirty="0">
              <a:solidFill>
                <a:srgbClr val="C00000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772816"/>
            <a:ext cx="7620000" cy="4038600"/>
          </a:xfrm>
        </p:spPr>
        <p:txBody>
          <a:bodyPr>
            <a:noAutofit/>
          </a:bodyPr>
          <a:lstStyle/>
          <a:p>
            <a:pPr lvl="0" algn="l" defTabSz="914400" fontAlgn="base">
              <a:lnSpc>
                <a:spcPct val="90000"/>
              </a:lnSpc>
              <a:spcAft>
                <a:spcPct val="0"/>
              </a:spcAft>
              <a:buClr>
                <a:srgbClr val="FFCC00"/>
              </a:buClr>
            </a:pPr>
            <a:r>
              <a:rPr lang="hu-HU" sz="2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nemzetközi gyakorlatban elterjedt főbb </a:t>
            </a:r>
            <a:r>
              <a:rPr lang="hu-HU" sz="20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stratégiák:</a:t>
            </a:r>
          </a:p>
          <a:p>
            <a:pPr marL="609600" lvl="0" indent="-609600" algn="l" defTabSz="914400" fontAlgn="base">
              <a:lnSpc>
                <a:spcPct val="90000"/>
              </a:lnSpc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</a:pPr>
            <a:r>
              <a:rPr lang="hu-HU" sz="2000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000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állam által támogatott szaktanácsadási rendszerek;</a:t>
            </a:r>
          </a:p>
          <a:p>
            <a:pPr marL="990600" lvl="1" indent="-533400" algn="l" defTabSz="91440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§"/>
            </a:pPr>
            <a:r>
              <a:rPr lang="hu-HU" sz="2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többcélú (általános) szaktanácsadás,</a:t>
            </a:r>
          </a:p>
          <a:p>
            <a:pPr marL="990600" lvl="1" indent="-533400" algn="l" defTabSz="91440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§"/>
            </a:pPr>
            <a:r>
              <a:rPr lang="hu-HU" sz="2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integrált szaktanácsadás,</a:t>
            </a:r>
          </a:p>
          <a:p>
            <a:pPr marL="990600" lvl="1" indent="-533400" algn="l" defTabSz="91440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§"/>
            </a:pPr>
            <a:r>
              <a:rPr lang="hu-HU" sz="2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képzési és látogatási szaktanácsadás,</a:t>
            </a:r>
          </a:p>
          <a:p>
            <a:pPr marL="990600" lvl="1" indent="-533400" algn="l" defTabSz="91440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§"/>
            </a:pPr>
            <a:r>
              <a:rPr lang="hu-HU" sz="2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oktatási intézményekre (pl. egyetemekre) alapozott szaktanácsadás,</a:t>
            </a:r>
          </a:p>
          <a:p>
            <a:pPr marL="990600" lvl="1" indent="-533400" algn="l" defTabSz="91440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§"/>
            </a:pPr>
            <a:r>
              <a:rPr lang="hu-HU" sz="2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ügyfélre (egy célcsoportra) alapozott </a:t>
            </a:r>
            <a:r>
              <a:rPr lang="hu-HU" sz="2000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szaktanácsadás.</a:t>
            </a:r>
            <a:endParaRPr lang="hu-HU" sz="20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lvl="0" indent="-609600" algn="l" defTabSz="914400" fontAlgn="base">
              <a:lnSpc>
                <a:spcPct val="90000"/>
              </a:lnSpc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</a:pPr>
            <a:r>
              <a:rPr lang="hu-HU" sz="2000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gazdaszervezetek által végzett szaktanácsadás;</a:t>
            </a:r>
          </a:p>
          <a:p>
            <a:pPr marL="609600" lvl="0" indent="-609600" algn="l" defTabSz="914400" fontAlgn="base">
              <a:lnSpc>
                <a:spcPct val="90000"/>
              </a:lnSpc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</a:pPr>
            <a:r>
              <a:rPr lang="hu-HU" sz="2000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kereskedelmi célú szaktanácsadás;</a:t>
            </a:r>
          </a:p>
          <a:p>
            <a:pPr marL="990600" lvl="1" indent="-533400" algn="l" defTabSz="91440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§"/>
            </a:pPr>
            <a:r>
              <a:rPr lang="hu-HU" sz="2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termékre alapozott </a:t>
            </a:r>
            <a:r>
              <a:rPr lang="hu-HU" sz="2000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szaktanácsadás,</a:t>
            </a:r>
            <a:endParaRPr lang="hu-HU" sz="20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algn="l" defTabSz="914400" fontAlgn="base">
              <a:lnSpc>
                <a:spcPct val="90000"/>
              </a:lnSpc>
              <a:spcAft>
                <a:spcPct val="0"/>
              </a:spcAft>
              <a:buFont typeface="Wingdings" pitchFamily="2" charset="2"/>
              <a:buChar char="§"/>
            </a:pPr>
            <a:r>
              <a:rPr lang="hu-HU" sz="2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alapanyag- és eszközellátáshoz kapcsolódó szaktanácsadás.</a:t>
            </a:r>
          </a:p>
          <a:p>
            <a:pPr marL="609600" lvl="0" indent="-609600" algn="l" defTabSz="914400" fontAlgn="base">
              <a:lnSpc>
                <a:spcPct val="90000"/>
              </a:lnSpc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</a:pPr>
            <a:r>
              <a:rPr lang="hu-HU" sz="2000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magán szaktanácsadás.</a:t>
            </a:r>
            <a:endParaRPr lang="en-GB" sz="2000" kern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82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sz="2400" b="1" dirty="0">
                <a:solidFill>
                  <a:srgbClr val="C00000"/>
                </a:solidFill>
              </a:rPr>
              <a:t>Mezőgazdasági és Vidékfejlesztési </a:t>
            </a:r>
            <a:r>
              <a:rPr lang="hu-HU" sz="2400" b="1" dirty="0" smtClean="0">
                <a:solidFill>
                  <a:srgbClr val="C00000"/>
                </a:solidFill>
              </a:rPr>
              <a:t>Tanácsadás Magyarországon</a:t>
            </a:r>
            <a:endParaRPr lang="hu-HU" sz="2400" b="1" dirty="0">
              <a:solidFill>
                <a:srgbClr val="C00000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057400"/>
            <a:ext cx="3744416" cy="4038600"/>
          </a:xfrm>
        </p:spPr>
        <p:txBody>
          <a:bodyPr>
            <a:noAutofit/>
          </a:bodyPr>
          <a:lstStyle/>
          <a:p>
            <a:pPr algn="just"/>
            <a:r>
              <a:rPr lang="hu-HU" sz="2400" dirty="0">
                <a:solidFill>
                  <a:schemeClr val="tx2"/>
                </a:solidFill>
                <a:latin typeface="Helvetica-AH"/>
                <a:cs typeface="Helvetica-AH"/>
              </a:rPr>
              <a:t>Térítéses tanácsadás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Helvetica-AH"/>
                <a:cs typeface="Helvetica-AH"/>
              </a:rPr>
              <a:t>Támogatott szaktanácsadási </a:t>
            </a:r>
            <a:r>
              <a:rPr lang="hu-HU" sz="2000" dirty="0" smtClean="0">
                <a:solidFill>
                  <a:schemeClr val="tx1"/>
                </a:solidFill>
                <a:latin typeface="Helvetica-AH"/>
                <a:cs typeface="Helvetica-AH"/>
              </a:rPr>
              <a:t>tevékenység </a:t>
            </a:r>
          </a:p>
          <a:p>
            <a:pPr marL="355600" algn="l"/>
            <a:r>
              <a:rPr lang="hu-HU" sz="2000" dirty="0" smtClean="0">
                <a:solidFill>
                  <a:schemeClr val="tx1"/>
                </a:solidFill>
                <a:latin typeface="Helvetica-AH"/>
                <a:cs typeface="Helvetica-AH"/>
              </a:rPr>
              <a:t>(Kizárólag névjegyzéki szaktanácsadók igénybe-vételével)</a:t>
            </a:r>
            <a:endParaRPr lang="hu-HU" sz="2000" dirty="0">
              <a:solidFill>
                <a:schemeClr val="tx1"/>
              </a:solidFill>
              <a:latin typeface="Helvetica-AH"/>
              <a:cs typeface="Helvetica-AH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tx1"/>
              </a:solidFill>
              <a:latin typeface="Helvetica-AH"/>
              <a:cs typeface="Helvetica-AH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  <a:latin typeface="Helvetica-AH"/>
                <a:cs typeface="Helvetica-AH"/>
              </a:rPr>
              <a:t>Támogatás nélküli szaktanácsadási tevékenység</a:t>
            </a:r>
          </a:p>
          <a:p>
            <a:pPr algn="just"/>
            <a:endParaRPr lang="hu-HU" sz="2400" dirty="0">
              <a:solidFill>
                <a:schemeClr val="tx1"/>
              </a:solidFill>
              <a:latin typeface="Helvetica-AH"/>
              <a:cs typeface="Helvetica-AH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789060" y="2103578"/>
            <a:ext cx="3983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solidFill>
                  <a:schemeClr val="tx2"/>
                </a:solidFill>
                <a:latin typeface="Helvetica-AH"/>
              </a:rPr>
              <a:t>Térítés mentes tanácsadás</a:t>
            </a:r>
          </a:p>
          <a:p>
            <a:r>
              <a:rPr lang="hu-HU" sz="2000" dirty="0">
                <a:latin typeface="Helvetica-AH"/>
              </a:rPr>
              <a:t>Tájékoztatási tevékenység</a:t>
            </a:r>
          </a:p>
          <a:p>
            <a:r>
              <a:rPr lang="hu-HU" sz="2000" dirty="0" smtClean="0">
                <a:latin typeface="Helvetica-AH"/>
              </a:rPr>
              <a:t>(Falugazdász </a:t>
            </a:r>
            <a:r>
              <a:rPr lang="hu-HU" sz="2000" dirty="0">
                <a:latin typeface="Helvetica-AH"/>
              </a:rPr>
              <a:t>hálózat </a:t>
            </a:r>
            <a:r>
              <a:rPr lang="hu-HU" sz="2000" dirty="0" smtClean="0">
                <a:latin typeface="Helvetica-AH"/>
              </a:rPr>
              <a:t>végzi)</a:t>
            </a:r>
            <a:endParaRPr lang="hu-HU" sz="2000" dirty="0">
              <a:latin typeface="Helvetica-AH"/>
            </a:endParaRPr>
          </a:p>
        </p:txBody>
      </p:sp>
    </p:spTree>
    <p:extLst>
      <p:ext uri="{BB962C8B-B14F-4D97-AF65-F5344CB8AC3E}">
        <p14:creationId xmlns:p14="http://schemas.microsoft.com/office/powerpoint/2010/main" val="368171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sz="2400" dirty="0" smtClean="0">
                <a:solidFill>
                  <a:srgbClr val="C00000"/>
                </a:solidFill>
                <a:latin typeface="Bembo-AH-Bold"/>
                <a:cs typeface="Bembo-AH-Bold"/>
              </a:rPr>
              <a:t>Falugazdász hálózat</a:t>
            </a:r>
            <a:endParaRPr lang="hu-HU" sz="2400" dirty="0">
              <a:solidFill>
                <a:srgbClr val="C00000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691" y="1905000"/>
            <a:ext cx="8100392" cy="4899248"/>
          </a:xfrm>
        </p:spPr>
        <p:txBody>
          <a:bodyPr>
            <a:noAutofit/>
          </a:bodyPr>
          <a:lstStyle/>
          <a:p>
            <a:pPr algn="just"/>
            <a:r>
              <a:rPr lang="hu-HU" sz="2400" dirty="0">
                <a:solidFill>
                  <a:schemeClr val="tx1"/>
                </a:solidFill>
                <a:ea typeface="+mj-ea"/>
                <a:cs typeface="+mj-cs"/>
              </a:rPr>
              <a:t>Falugazdász hálózat </a:t>
            </a:r>
            <a:r>
              <a:rPr lang="hu-HU" sz="2400" b="1" dirty="0">
                <a:solidFill>
                  <a:schemeClr val="tx1"/>
                </a:solidFill>
                <a:ea typeface="+mj-ea"/>
                <a:cs typeface="+mj-cs"/>
              </a:rPr>
              <a:t>agrárigazgatási </a:t>
            </a:r>
            <a:r>
              <a:rPr lang="hu-HU" sz="2400" dirty="0" smtClean="0">
                <a:solidFill>
                  <a:schemeClr val="tx1"/>
                </a:solidFill>
                <a:ea typeface="+mj-ea"/>
                <a:cs typeface="+mj-cs"/>
              </a:rPr>
              <a:t>feladatai:</a:t>
            </a:r>
          </a:p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hu-HU" sz="2000" dirty="0">
                <a:solidFill>
                  <a:prstClr val="black"/>
                </a:solidFill>
              </a:rPr>
              <a:t>információadás és segítségnyújtás a gazdálkodók egyes adatszolgáltatási kötelezettségéhez </a:t>
            </a:r>
          </a:p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prstClr val="black"/>
                </a:solidFill>
              </a:rPr>
              <a:t>tájékoztatás adása az egyes agrártámogatási lehetőségekről </a:t>
            </a:r>
            <a:r>
              <a:rPr lang="hu-HU" sz="2000" dirty="0" smtClean="0">
                <a:solidFill>
                  <a:prstClr val="black"/>
                </a:solidFill>
              </a:rPr>
              <a:t>és azok elektronikus ügyintézéséről </a:t>
            </a:r>
            <a:endParaRPr lang="hu-HU" sz="2000" dirty="0">
              <a:solidFill>
                <a:prstClr val="black"/>
              </a:solidFill>
            </a:endParaRPr>
          </a:p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prstClr val="black"/>
                </a:solidFill>
              </a:rPr>
              <a:t>tájékoztatást adás a mezőgazdaságot érintő agrár-politikai döntésekről </a:t>
            </a:r>
          </a:p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prstClr val="black"/>
                </a:solidFill>
              </a:rPr>
              <a:t>termésbecsléssel </a:t>
            </a:r>
            <a:r>
              <a:rPr lang="hu-HU" sz="2000" dirty="0">
                <a:solidFill>
                  <a:prstClr val="black"/>
                </a:solidFill>
              </a:rPr>
              <a:t>és állapotminősítéssel kapcsolatos adatgyűjtés és adatszolgáltatás </a:t>
            </a:r>
            <a:endParaRPr lang="hu-HU" sz="2000" dirty="0" smtClean="0">
              <a:solidFill>
                <a:prstClr val="black"/>
              </a:solidFill>
            </a:endParaRPr>
          </a:p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prstClr val="black"/>
                </a:solidFill>
              </a:rPr>
              <a:t> a </a:t>
            </a:r>
            <a:r>
              <a:rPr lang="hu-HU" sz="2000" dirty="0">
                <a:solidFill>
                  <a:prstClr val="black"/>
                </a:solidFill>
              </a:rPr>
              <a:t>Nemzeti Agrárgazdasági </a:t>
            </a:r>
            <a:r>
              <a:rPr lang="hu-HU" sz="2000" dirty="0" smtClean="0">
                <a:solidFill>
                  <a:prstClr val="black"/>
                </a:solidFill>
              </a:rPr>
              <a:t>Kamarai </a:t>
            </a:r>
            <a:r>
              <a:rPr lang="hu-HU" sz="2000" dirty="0">
                <a:solidFill>
                  <a:prstClr val="black"/>
                </a:solidFill>
              </a:rPr>
              <a:t>tagsággal kapcsolatos </a:t>
            </a:r>
            <a:r>
              <a:rPr lang="hu-HU" sz="2000" dirty="0" smtClean="0">
                <a:solidFill>
                  <a:prstClr val="black"/>
                </a:solidFill>
              </a:rPr>
              <a:t>ügyintézés</a:t>
            </a:r>
            <a:endParaRPr lang="hu-HU" sz="2000" dirty="0">
              <a:solidFill>
                <a:prstClr val="black"/>
              </a:solidFill>
            </a:endParaRPr>
          </a:p>
          <a:p>
            <a:pPr algn="just"/>
            <a:endParaRPr lang="hu-HU" sz="2400" dirty="0">
              <a:solidFill>
                <a:srgbClr val="727169"/>
              </a:solidFill>
              <a:latin typeface="Helvetica-AH"/>
              <a:cs typeface="Helvetica-AH"/>
            </a:endParaRPr>
          </a:p>
        </p:txBody>
      </p:sp>
    </p:spTree>
    <p:extLst>
      <p:ext uri="{BB962C8B-B14F-4D97-AF65-F5344CB8AC3E}">
        <p14:creationId xmlns:p14="http://schemas.microsoft.com/office/powerpoint/2010/main" val="35409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endParaRPr lang="hu-HU" sz="2400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340768"/>
            <a:ext cx="7620000" cy="4038600"/>
          </a:xfrm>
        </p:spPr>
        <p:txBody>
          <a:bodyPr>
            <a:noAutofit/>
          </a:bodyPr>
          <a:lstStyle/>
          <a:p>
            <a:pPr algn="l"/>
            <a:r>
              <a:rPr lang="hu-HU" sz="2400" kern="0" dirty="0">
                <a:solidFill>
                  <a:sysClr val="windowText" lastClr="000000"/>
                </a:solidFill>
              </a:rPr>
              <a:t>Falugazdász hálózat </a:t>
            </a:r>
            <a:r>
              <a:rPr lang="hu-HU" sz="2400" b="1" kern="0" dirty="0">
                <a:solidFill>
                  <a:sysClr val="windowText" lastClr="000000"/>
                </a:solidFill>
              </a:rPr>
              <a:t>hatósági</a:t>
            </a:r>
            <a:r>
              <a:rPr lang="hu-HU" sz="2400" kern="0" dirty="0">
                <a:solidFill>
                  <a:sysClr val="windowText" lastClr="000000"/>
                </a:solidFill>
              </a:rPr>
              <a:t> </a:t>
            </a:r>
            <a:r>
              <a:rPr lang="hu-HU" sz="2400" kern="0" dirty="0" smtClean="0">
                <a:solidFill>
                  <a:sysClr val="windowText" lastClr="000000"/>
                </a:solidFill>
              </a:rPr>
              <a:t>feladatai:</a:t>
            </a:r>
          </a:p>
          <a:p>
            <a:pPr marL="342900" lvl="0" indent="-3429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prstClr val="black"/>
                </a:solidFill>
              </a:rPr>
              <a:t>mezőgazdasági </a:t>
            </a:r>
            <a:r>
              <a:rPr lang="hu-HU" sz="2000" dirty="0">
                <a:solidFill>
                  <a:prstClr val="black"/>
                </a:solidFill>
              </a:rPr>
              <a:t>őstermelők nyilvántartásba vétele </a:t>
            </a:r>
          </a:p>
          <a:p>
            <a:pPr marL="342900" lvl="0" indent="-3429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prstClr val="black"/>
                </a:solidFill>
              </a:rPr>
              <a:t>őstermelői igazolvány kiadása, érvényesítése, bevonása </a:t>
            </a:r>
          </a:p>
          <a:p>
            <a:pPr marL="342900" lvl="0" indent="-3429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prstClr val="black"/>
                </a:solidFill>
              </a:rPr>
              <a:t>belterületi, egy hektárt meg nem haladó ingatlanok adómentességéhez kapcsolódó igazolások kiadása </a:t>
            </a:r>
          </a:p>
          <a:p>
            <a:pPr marL="342900" lvl="0" indent="-3429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prstClr val="black"/>
                </a:solidFill>
              </a:rPr>
              <a:t>közreműködés a kölcsönös megfeleltetés körébe tartozó ellenőrzésben </a:t>
            </a:r>
          </a:p>
          <a:p>
            <a:pPr marL="342900" lvl="0" indent="-3429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prstClr val="black"/>
                </a:solidFill>
              </a:rPr>
              <a:t>meg nem munkált területek felmérése és információ szolgáltatása a földművelésügyi hatóságnak </a:t>
            </a:r>
          </a:p>
          <a:p>
            <a:pPr marL="342900" lvl="0" indent="-3429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prstClr val="black"/>
                </a:solidFill>
              </a:rPr>
              <a:t>mezőgazdasági termelést érintő, időjárásból fakadó káresemény felmérése, jegyzőkönyv kiállítása. </a:t>
            </a:r>
          </a:p>
          <a:p>
            <a:pPr algn="l"/>
            <a:r>
              <a:rPr lang="hu-HU" sz="1600" b="1" kern="0" dirty="0">
                <a:solidFill>
                  <a:sysClr val="windowText" lastClr="000000"/>
                </a:solidFill>
              </a:rPr>
              <a:t/>
            </a:r>
            <a:br>
              <a:rPr lang="hu-HU" sz="1600" b="1" kern="0" dirty="0">
                <a:solidFill>
                  <a:sysClr val="windowText" lastClr="000000"/>
                </a:solidFill>
              </a:rPr>
            </a:br>
            <a:endParaRPr lang="hu-HU" sz="1400" dirty="0">
              <a:solidFill>
                <a:srgbClr val="727169"/>
              </a:solidFill>
              <a:latin typeface="Helvetica-AH"/>
              <a:cs typeface="Helvetica-AH"/>
            </a:endParaRPr>
          </a:p>
        </p:txBody>
      </p:sp>
    </p:spTree>
    <p:extLst>
      <p:ext uri="{BB962C8B-B14F-4D97-AF65-F5344CB8AC3E}">
        <p14:creationId xmlns:p14="http://schemas.microsoft.com/office/powerpoint/2010/main" val="35409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sz="2400" dirty="0" smtClean="0">
                <a:solidFill>
                  <a:srgbClr val="C00000"/>
                </a:solidFill>
                <a:latin typeface="Bembo-AH-Bold"/>
                <a:cs typeface="Bembo-AH-Bold"/>
              </a:rPr>
              <a:t>Támogatott szaktanácsadás</a:t>
            </a:r>
            <a:endParaRPr lang="hu-HU" sz="2400" dirty="0">
              <a:solidFill>
                <a:srgbClr val="C00000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7620000" cy="4038600"/>
          </a:xfrm>
        </p:spPr>
        <p:txBody>
          <a:bodyPr>
            <a:noAutofit/>
          </a:bodyPr>
          <a:lstStyle/>
          <a:p>
            <a:pPr lvl="0" algn="l" defTabSz="914400">
              <a:lnSpc>
                <a:spcPct val="90000"/>
              </a:lnSpc>
              <a:spcBef>
                <a:spcPts val="1000"/>
              </a:spcBef>
            </a:pPr>
            <a:r>
              <a:rPr lang="hu-HU" sz="2400" dirty="0">
                <a:solidFill>
                  <a:prstClr val="black"/>
                </a:solidFill>
              </a:rPr>
              <a:t>73/2007. (VII. 27.) FVM rendelet </a:t>
            </a:r>
            <a:r>
              <a:rPr lang="hu-HU" sz="2400" dirty="0" smtClean="0">
                <a:solidFill>
                  <a:prstClr val="black"/>
                </a:solidFill>
              </a:rPr>
              <a:t>szerint a magyar szaktanácsadási rendszer feladata</a:t>
            </a:r>
            <a:r>
              <a:rPr lang="hu-HU" sz="2400" dirty="0">
                <a:solidFill>
                  <a:prstClr val="black"/>
                </a:solidFill>
              </a:rPr>
              <a:t>, hogy a </a:t>
            </a:r>
            <a:r>
              <a:rPr lang="hu-HU" sz="2400" b="1" dirty="0">
                <a:solidFill>
                  <a:prstClr val="black"/>
                </a:solidFill>
              </a:rPr>
              <a:t>mezőgazdasági termelők </a:t>
            </a:r>
            <a:r>
              <a:rPr lang="hu-HU" sz="2400" dirty="0">
                <a:solidFill>
                  <a:prstClr val="black"/>
                </a:solidFill>
              </a:rPr>
              <a:t>és </a:t>
            </a:r>
            <a:r>
              <a:rPr lang="hu-HU" sz="2400" b="1" dirty="0">
                <a:solidFill>
                  <a:prstClr val="black"/>
                </a:solidFill>
              </a:rPr>
              <a:t>erdőgazdálkodók</a:t>
            </a:r>
            <a:r>
              <a:rPr lang="hu-HU" sz="2400" dirty="0">
                <a:solidFill>
                  <a:prstClr val="black"/>
                </a:solidFill>
              </a:rPr>
              <a:t> részére - a velük megkötött polgári jogi szerződés alapján - nyújtott szolgáltatás keretében pótolja, kiegészítse azokat az ismereteket, illetve szellemi kapacitásokat, amelyek szükségesek a termelés minőségi javításához.</a:t>
            </a:r>
          </a:p>
          <a:p>
            <a:pPr algn="just"/>
            <a:endParaRPr lang="hu-HU" sz="1400" dirty="0">
              <a:solidFill>
                <a:srgbClr val="727169"/>
              </a:solidFill>
              <a:latin typeface="Helvetica-AH"/>
              <a:cs typeface="Helvetica-AH"/>
            </a:endParaRPr>
          </a:p>
        </p:txBody>
      </p:sp>
    </p:spTree>
    <p:extLst>
      <p:ext uri="{BB962C8B-B14F-4D97-AF65-F5344CB8AC3E}">
        <p14:creationId xmlns:p14="http://schemas.microsoft.com/office/powerpoint/2010/main" val="35409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sz="2400" dirty="0">
                <a:solidFill>
                  <a:srgbClr val="09422E"/>
                </a:solidFill>
                <a:latin typeface="Bembo-AH-Bold"/>
                <a:cs typeface="Bembo-AH-Bold"/>
              </a:rPr>
              <a:t>A támogatott szaktanácsadóval szembeni követelmények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7620000" cy="4038600"/>
          </a:xfrm>
        </p:spPr>
        <p:txBody>
          <a:bodyPr>
            <a:noAutofit/>
          </a:bodyPr>
          <a:lstStyle/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prstClr val="black"/>
                </a:solidFill>
              </a:rPr>
              <a:t>A szaktanácsadás alapja a kiemelkedő tudás valamint a bizalom a gazdálkodó és a szaktanácsadó között. </a:t>
            </a:r>
          </a:p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prstClr val="black"/>
                </a:solidFill>
              </a:rPr>
              <a:t>A jó szaktanácsadó napra kész tudással rendelkezik a saját szakterületén. </a:t>
            </a:r>
          </a:p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prstClr val="black"/>
                </a:solidFill>
              </a:rPr>
              <a:t>Igény esetén a helyszínre megy, hosszú távú, egyedi megoldásokat kínál az egyedi problémákra. </a:t>
            </a:r>
          </a:p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prstClr val="black"/>
                </a:solidFill>
              </a:rPr>
              <a:t>Elősegíti a gazdálkodás hatékonyságát, jövedelmezőségének növekedését. </a:t>
            </a:r>
          </a:p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prstClr val="black"/>
                </a:solidFill>
              </a:rPr>
              <a:t>A szaktanácsadó, mint szolgáltatás nyújtó felelősséggel tartozik a tanácsadás </a:t>
            </a:r>
            <a:r>
              <a:rPr lang="hu-HU" sz="2400" dirty="0" smtClean="0">
                <a:solidFill>
                  <a:prstClr val="black"/>
                </a:solidFill>
              </a:rPr>
              <a:t>minőségéért.</a:t>
            </a:r>
            <a:endParaRPr lang="hu-HU" sz="2400" dirty="0">
              <a:solidFill>
                <a:prstClr val="black"/>
              </a:solidFill>
            </a:endParaRPr>
          </a:p>
          <a:p>
            <a:pPr algn="just"/>
            <a:endParaRPr lang="hu-HU" sz="1400" dirty="0">
              <a:solidFill>
                <a:srgbClr val="727169"/>
              </a:solidFill>
              <a:latin typeface="Helvetica-AH"/>
              <a:cs typeface="Helvetica-AH"/>
            </a:endParaRPr>
          </a:p>
        </p:txBody>
      </p:sp>
    </p:spTree>
    <p:extLst>
      <p:ext uri="{BB962C8B-B14F-4D97-AF65-F5344CB8AC3E}">
        <p14:creationId xmlns:p14="http://schemas.microsoft.com/office/powerpoint/2010/main" val="35409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endParaRPr lang="hu-HU" sz="2400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7983" y="1066800"/>
            <a:ext cx="7620000" cy="4038600"/>
          </a:xfrm>
        </p:spPr>
        <p:txBody>
          <a:bodyPr>
            <a:noAutofit/>
          </a:bodyPr>
          <a:lstStyle/>
          <a:p>
            <a:pPr algn="just"/>
            <a:r>
              <a:rPr lang="hu-HU" sz="2400" dirty="0">
                <a:solidFill>
                  <a:schemeClr val="tx1"/>
                </a:solidFill>
                <a:ea typeface="+mj-ea"/>
                <a:cs typeface="Times New Roman" pitchFamily="18" charset="0"/>
              </a:rPr>
              <a:t>Szaktanácsadói Névjegyzékbe </a:t>
            </a:r>
            <a:r>
              <a:rPr lang="hu-HU" sz="2400" dirty="0" smtClean="0">
                <a:solidFill>
                  <a:schemeClr val="tx1"/>
                </a:solidFill>
                <a:ea typeface="+mj-ea"/>
                <a:cs typeface="Times New Roman" pitchFamily="18" charset="0"/>
              </a:rPr>
              <a:t>kerülésről a </a:t>
            </a:r>
            <a:r>
              <a:rPr lang="hu-HU" sz="2400" b="1" dirty="0">
                <a:solidFill>
                  <a:schemeClr val="tx1"/>
                </a:solidFill>
              </a:rPr>
              <a:t>73/2015. (XI. 6.) FM rendelet </a:t>
            </a:r>
            <a:r>
              <a:rPr lang="hu-HU" sz="2400" b="1" dirty="0" smtClean="0">
                <a:solidFill>
                  <a:schemeClr val="tx1"/>
                </a:solidFill>
              </a:rPr>
              <a:t>rendelkezik.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just"/>
            <a:r>
              <a:rPr lang="hu-HU" sz="2000" b="1" dirty="0">
                <a:solidFill>
                  <a:schemeClr val="tx1"/>
                </a:solidFill>
                <a:cs typeface="Arial" panose="020B0604020202020204" pitchFamily="34" charset="0"/>
              </a:rPr>
              <a:t>A szaktanácsadás </a:t>
            </a:r>
            <a:r>
              <a:rPr lang="hu-HU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szakterületei:</a:t>
            </a:r>
          </a:p>
          <a:p>
            <a:pPr algn="just">
              <a:spcBef>
                <a:spcPts val="0"/>
              </a:spcBef>
            </a:pPr>
            <a:r>
              <a:rPr lang="hu-HU" sz="2000" dirty="0">
                <a:solidFill>
                  <a:schemeClr val="tx1"/>
                </a:solidFill>
                <a:cs typeface="Helvetica-AH"/>
              </a:rPr>
              <a:t>1.1. Szántóföldi növénytermesztés</a:t>
            </a:r>
          </a:p>
          <a:p>
            <a:pPr algn="just">
              <a:spcBef>
                <a:spcPts val="0"/>
              </a:spcBef>
            </a:pPr>
            <a:r>
              <a:rPr lang="hu-HU" sz="2000" dirty="0">
                <a:solidFill>
                  <a:schemeClr val="tx1"/>
                </a:solidFill>
                <a:cs typeface="Helvetica-AH"/>
              </a:rPr>
              <a:t>1.2. Állattenyésztés</a:t>
            </a:r>
          </a:p>
          <a:p>
            <a:pPr algn="just">
              <a:spcBef>
                <a:spcPts val="0"/>
              </a:spcBef>
            </a:pPr>
            <a:r>
              <a:rPr lang="hu-HU" sz="2000" dirty="0">
                <a:solidFill>
                  <a:schemeClr val="tx1"/>
                </a:solidFill>
                <a:cs typeface="Helvetica-AH"/>
              </a:rPr>
              <a:t>1.3. Kertészet (zöldség-, gyümölcs-, szőlő-, dísznövény-, gyógynövény- és faiskolai termesztés)</a:t>
            </a:r>
          </a:p>
          <a:p>
            <a:pPr algn="just">
              <a:spcBef>
                <a:spcPts val="0"/>
              </a:spcBef>
            </a:pPr>
            <a:r>
              <a:rPr lang="hu-HU" sz="2000" dirty="0">
                <a:solidFill>
                  <a:schemeClr val="tx1"/>
                </a:solidFill>
                <a:cs typeface="Helvetica-AH"/>
              </a:rPr>
              <a:t>2. Élelmiszer-előállítás, </a:t>
            </a:r>
            <a:r>
              <a:rPr lang="hu-HU" sz="2000" dirty="0" err="1">
                <a:solidFill>
                  <a:schemeClr val="tx1"/>
                </a:solidFill>
                <a:cs typeface="Helvetica-AH"/>
              </a:rPr>
              <a:t>-feldolgozás</a:t>
            </a:r>
            <a:endParaRPr lang="hu-HU" sz="2000" dirty="0">
              <a:solidFill>
                <a:schemeClr val="tx1"/>
              </a:solidFill>
              <a:cs typeface="Helvetica-AH"/>
            </a:endParaRPr>
          </a:p>
          <a:p>
            <a:pPr algn="just">
              <a:spcBef>
                <a:spcPts val="0"/>
              </a:spcBef>
            </a:pPr>
            <a:r>
              <a:rPr lang="hu-HU" sz="2000" dirty="0">
                <a:solidFill>
                  <a:schemeClr val="tx1"/>
                </a:solidFill>
                <a:cs typeface="Helvetica-AH"/>
              </a:rPr>
              <a:t>3. Erdőgazdálkodás</a:t>
            </a:r>
          </a:p>
          <a:p>
            <a:pPr algn="just">
              <a:spcBef>
                <a:spcPts val="0"/>
              </a:spcBef>
            </a:pPr>
            <a:r>
              <a:rPr lang="hu-HU" sz="2000" dirty="0">
                <a:solidFill>
                  <a:schemeClr val="tx1"/>
                </a:solidFill>
                <a:cs typeface="Helvetica-AH"/>
              </a:rPr>
              <a:t>4. Vadgazdálkodás</a:t>
            </a:r>
          </a:p>
          <a:p>
            <a:pPr algn="just">
              <a:spcBef>
                <a:spcPts val="0"/>
              </a:spcBef>
            </a:pPr>
            <a:r>
              <a:rPr lang="hu-HU" sz="2000" dirty="0">
                <a:solidFill>
                  <a:schemeClr val="tx1"/>
                </a:solidFill>
                <a:cs typeface="Helvetica-AH"/>
              </a:rPr>
              <a:t>5. Környezet- és természetvédelem</a:t>
            </a:r>
          </a:p>
          <a:p>
            <a:pPr algn="just">
              <a:spcBef>
                <a:spcPts val="0"/>
              </a:spcBef>
            </a:pPr>
            <a:r>
              <a:rPr lang="hu-HU" sz="2000" dirty="0">
                <a:solidFill>
                  <a:schemeClr val="tx1"/>
                </a:solidFill>
                <a:cs typeface="Helvetica-AH"/>
              </a:rPr>
              <a:t>6. Növényvédelem</a:t>
            </a:r>
          </a:p>
          <a:p>
            <a:pPr algn="just">
              <a:spcBef>
                <a:spcPts val="0"/>
              </a:spcBef>
            </a:pPr>
            <a:r>
              <a:rPr lang="hu-HU" sz="2000" dirty="0">
                <a:solidFill>
                  <a:schemeClr val="tx1"/>
                </a:solidFill>
                <a:cs typeface="Helvetica-AH"/>
              </a:rPr>
              <a:t>7. Állategészségügy</a:t>
            </a:r>
          </a:p>
          <a:p>
            <a:pPr algn="just">
              <a:spcBef>
                <a:spcPts val="0"/>
              </a:spcBef>
            </a:pPr>
            <a:r>
              <a:rPr lang="hu-HU" sz="2000" dirty="0">
                <a:solidFill>
                  <a:schemeClr val="tx1"/>
                </a:solidFill>
                <a:cs typeface="Helvetica-AH"/>
              </a:rPr>
              <a:t>8. Földügyek</a:t>
            </a:r>
          </a:p>
          <a:p>
            <a:pPr algn="just">
              <a:spcBef>
                <a:spcPts val="0"/>
              </a:spcBef>
            </a:pPr>
            <a:r>
              <a:rPr lang="hu-HU" sz="2000" dirty="0">
                <a:solidFill>
                  <a:schemeClr val="tx1"/>
                </a:solidFill>
                <a:cs typeface="Helvetica-AH"/>
              </a:rPr>
              <a:t>9. Vidékfejlesztés</a:t>
            </a:r>
          </a:p>
          <a:p>
            <a:pPr algn="just">
              <a:spcBef>
                <a:spcPts val="0"/>
              </a:spcBef>
            </a:pPr>
            <a:r>
              <a:rPr lang="hu-HU" sz="2000" dirty="0">
                <a:solidFill>
                  <a:schemeClr val="tx1"/>
                </a:solidFill>
                <a:cs typeface="Helvetica-AH"/>
              </a:rPr>
              <a:t>10. Farm menedzsment, ökonómia</a:t>
            </a:r>
          </a:p>
          <a:p>
            <a:pPr algn="just"/>
            <a:endParaRPr lang="hu-HU" sz="1400" dirty="0">
              <a:solidFill>
                <a:srgbClr val="727169"/>
              </a:solidFill>
              <a:latin typeface="Helvetica-AH"/>
              <a:cs typeface="Helvetica-AH"/>
            </a:endParaRPr>
          </a:p>
        </p:txBody>
      </p:sp>
    </p:spTree>
    <p:extLst>
      <p:ext uri="{BB962C8B-B14F-4D97-AF65-F5344CB8AC3E}">
        <p14:creationId xmlns:p14="http://schemas.microsoft.com/office/powerpoint/2010/main" val="368171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sz="2400" b="1" dirty="0">
                <a:solidFill>
                  <a:srgbClr val="C00000"/>
                </a:solidFill>
              </a:rPr>
              <a:t>Tanácsadási témák iránti </a:t>
            </a:r>
            <a:r>
              <a:rPr lang="hu-HU" sz="2400" b="1" dirty="0" smtClean="0">
                <a:solidFill>
                  <a:srgbClr val="C00000"/>
                </a:solidFill>
              </a:rPr>
              <a:t>igény Magyarországon</a:t>
            </a:r>
            <a:endParaRPr lang="hu-HU" sz="2400" dirty="0">
              <a:solidFill>
                <a:srgbClr val="C00000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7620000" cy="4038600"/>
          </a:xfrm>
        </p:spPr>
        <p:txBody>
          <a:bodyPr>
            <a:noAutofit/>
          </a:bodyPr>
          <a:lstStyle/>
          <a:p>
            <a:pPr marL="342900" lvl="0" indent="-342900" algn="just" defTabSz="914400" eaLnBrk="0" fontAlgn="base" hangingPunct="0">
              <a:spcBef>
                <a:spcPts val="0"/>
              </a:spcBef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  <a:latin typeface="Tw Cen MT"/>
                <a:ea typeface="Calibri"/>
                <a:cs typeface="Times New Roman"/>
              </a:rPr>
              <a:t>Pályázatírás</a:t>
            </a:r>
          </a:p>
          <a:p>
            <a:pPr marL="342900" lvl="0" indent="-342900" algn="just" defTabSz="914400" eaLnBrk="0" fontAlgn="base" hangingPunct="0">
              <a:spcBef>
                <a:spcPts val="0"/>
              </a:spcBef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  <a:latin typeface="Tw Cen MT"/>
                <a:ea typeface="Calibri"/>
                <a:cs typeface="Times New Roman"/>
              </a:rPr>
              <a:t>Adminisztráció kezelése (pl.: gazdálkodási naplózás)</a:t>
            </a:r>
          </a:p>
          <a:p>
            <a:pPr marL="342900" lvl="0" indent="-342900" algn="just" defTabSz="914400" eaLnBrk="0" fontAlgn="base" hangingPunct="0">
              <a:spcBef>
                <a:spcPts val="0"/>
              </a:spcBef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  <a:latin typeface="Tw Cen MT"/>
                <a:ea typeface="Calibri"/>
                <a:cs typeface="Times New Roman"/>
              </a:rPr>
              <a:t>Tevékenységet érintő jogszabályváltozások</a:t>
            </a:r>
          </a:p>
          <a:p>
            <a:pPr marL="342900" lvl="0" indent="-342900" algn="just" defTabSz="914400" eaLnBrk="0" fontAlgn="base" hangingPunct="0">
              <a:spcBef>
                <a:spcPts val="0"/>
              </a:spcBef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  <a:latin typeface="Tw Cen MT"/>
                <a:ea typeface="Calibri"/>
                <a:cs typeface="Times New Roman"/>
              </a:rPr>
              <a:t>Gazdálkodási követelmények (kölcsönös megfeleltetés)</a:t>
            </a:r>
          </a:p>
          <a:p>
            <a:pPr marL="342900" lvl="0" indent="-342900" algn="just" defTabSz="914400" eaLnBrk="0" fontAlgn="base" hangingPunct="0">
              <a:spcBef>
                <a:spcPts val="0"/>
              </a:spcBef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  <a:latin typeface="Tw Cen MT"/>
                <a:ea typeface="Calibri"/>
                <a:cs typeface="Times New Roman"/>
              </a:rPr>
              <a:t>Növényvédelem, integrált növényvédelem</a:t>
            </a:r>
          </a:p>
          <a:p>
            <a:pPr marL="342900" lvl="0" indent="-342900" algn="just" defTabSz="914400" eaLnBrk="0" fontAlgn="base" hangingPunct="0">
              <a:spcBef>
                <a:spcPts val="0"/>
              </a:spcBef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  <a:latin typeface="Tw Cen MT"/>
                <a:ea typeface="Calibri"/>
                <a:cs typeface="Times New Roman"/>
              </a:rPr>
              <a:t>Termesztés- és tartástechnológia</a:t>
            </a:r>
          </a:p>
          <a:p>
            <a:pPr marL="342900" lvl="0" indent="-342900" algn="just" defTabSz="914400" eaLnBrk="0" fontAlgn="base" hangingPunct="0">
              <a:spcBef>
                <a:spcPts val="0"/>
              </a:spcBef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  <a:latin typeface="Tw Cen MT"/>
                <a:ea typeface="Calibri"/>
                <a:cs typeface="Times New Roman"/>
              </a:rPr>
              <a:t>Pénzügyi kérdések</a:t>
            </a:r>
          </a:p>
          <a:p>
            <a:pPr marL="342900" lvl="0" indent="-342900" algn="just" defTabSz="914400" eaLnBrk="0" fontAlgn="base" hangingPunct="0">
              <a:spcBef>
                <a:spcPts val="0"/>
              </a:spcBef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  <a:latin typeface="Tw Cen MT"/>
                <a:ea typeface="Calibri"/>
                <a:cs typeface="Times New Roman"/>
              </a:rPr>
              <a:t>Állatjólét, állategészségügy</a:t>
            </a:r>
          </a:p>
          <a:p>
            <a:pPr marL="342900" lvl="0" indent="-342900" algn="just" defTabSz="914400" eaLnBrk="0" fontAlgn="base" hangingPunct="0">
              <a:spcBef>
                <a:spcPts val="0"/>
              </a:spcBef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  <a:latin typeface="Tw Cen MT"/>
                <a:ea typeface="Calibri"/>
                <a:cs typeface="Times New Roman"/>
              </a:rPr>
              <a:t>Piaci lehetőségek, helyi feldolgozás és kistermelői értékesítés lehetőségei</a:t>
            </a:r>
          </a:p>
          <a:p>
            <a:pPr marL="342900" lvl="0" indent="-342900" algn="just" defTabSz="914400" eaLnBrk="0" fontAlgn="base" hangingPunct="0">
              <a:spcBef>
                <a:spcPts val="0"/>
              </a:spcBef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  <a:latin typeface="Tw Cen MT"/>
                <a:ea typeface="Calibri"/>
                <a:cs typeface="Times New Roman"/>
              </a:rPr>
              <a:t>Vállalkozás indítása, működtetése</a:t>
            </a:r>
          </a:p>
          <a:p>
            <a:pPr algn="just"/>
            <a:endParaRPr lang="hu-HU" sz="1800" b="1" dirty="0" smtClean="0">
              <a:solidFill>
                <a:schemeClr val="tx1"/>
              </a:solidFill>
              <a:cs typeface="Helvetica-AH"/>
            </a:endParaRPr>
          </a:p>
          <a:p>
            <a:pPr algn="just"/>
            <a:r>
              <a:rPr lang="hu-HU" sz="1800" b="1" dirty="0" smtClean="0">
                <a:solidFill>
                  <a:schemeClr val="tx1"/>
                </a:solidFill>
                <a:cs typeface="Helvetica-AH"/>
              </a:rPr>
              <a:t>Forrás</a:t>
            </a:r>
            <a:r>
              <a:rPr lang="hu-HU" sz="1800" dirty="0" smtClean="0">
                <a:solidFill>
                  <a:schemeClr val="tx1"/>
                </a:solidFill>
                <a:cs typeface="Helvetica-AH"/>
              </a:rPr>
              <a:t>: Székely Erika, NAK. Tájékoztató, </a:t>
            </a:r>
            <a:r>
              <a:rPr lang="hu-HU" sz="1800" dirty="0">
                <a:solidFill>
                  <a:schemeClr val="tx1"/>
                </a:solidFill>
              </a:rPr>
              <a:t>Budapest, 2014. október 30.</a:t>
            </a:r>
          </a:p>
          <a:p>
            <a:pPr algn="just"/>
            <a:endParaRPr lang="hu-HU" sz="1400" b="1" dirty="0">
              <a:solidFill>
                <a:srgbClr val="727169"/>
              </a:solidFill>
              <a:latin typeface="Helvetica-AH"/>
              <a:cs typeface="Helvetica-AH"/>
            </a:endParaRPr>
          </a:p>
        </p:txBody>
      </p:sp>
    </p:spTree>
    <p:extLst>
      <p:ext uri="{BB962C8B-B14F-4D97-AF65-F5344CB8AC3E}">
        <p14:creationId xmlns:p14="http://schemas.microsoft.com/office/powerpoint/2010/main" val="350666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7983" y="851235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sz="2400" dirty="0" smtClean="0">
                <a:solidFill>
                  <a:srgbClr val="C00000"/>
                </a:solidFill>
                <a:latin typeface="Bembo-AH-Bold"/>
                <a:cs typeface="Bembo-AH-Bold"/>
              </a:rPr>
              <a:t>A hatékony szaktanácsadó tulajdonságai</a:t>
            </a:r>
            <a:endParaRPr lang="hu-HU" sz="2400" dirty="0">
              <a:solidFill>
                <a:srgbClr val="C00000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7983" y="1700808"/>
            <a:ext cx="7620000" cy="4038600"/>
          </a:xfrm>
        </p:spPr>
        <p:txBody>
          <a:bodyPr>
            <a:noAutofit/>
          </a:bodyPr>
          <a:lstStyle/>
          <a:p>
            <a:pPr algn="l" defTabSz="914400" fontAlgn="base">
              <a:spcAft>
                <a:spcPct val="0"/>
              </a:spcAft>
              <a:buClr>
                <a:srgbClr val="0BD0D9"/>
              </a:buClr>
              <a:buSzPct val="95000"/>
            </a:pPr>
            <a:r>
              <a:rPr lang="hu-HU" altLang="hu-HU" sz="2400" dirty="0">
                <a:solidFill>
                  <a:srgbClr val="0070C0"/>
                </a:solidFill>
              </a:rPr>
              <a:t>Intellektuális képességek</a:t>
            </a:r>
            <a:endParaRPr lang="hu-HU" sz="2400" dirty="0">
              <a:solidFill>
                <a:srgbClr val="0070C0"/>
              </a:solidFill>
              <a:latin typeface="Bembo-AH-Bold"/>
              <a:cs typeface="Bembo-AH-Bold"/>
            </a:endParaRPr>
          </a:p>
          <a:p>
            <a:pPr marL="273050" lvl="0" indent="-273050" algn="l" defTabSz="914400" fontAlgn="base"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hu-HU" altLang="hu-HU" sz="2400" dirty="0" smtClean="0">
                <a:solidFill>
                  <a:prstClr val="black"/>
                </a:solidFill>
                <a:latin typeface="Constantia"/>
              </a:rPr>
              <a:t>gyors </a:t>
            </a: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és könnyű tanulás,</a:t>
            </a:r>
          </a:p>
          <a:p>
            <a:pPr marL="273050" lvl="0" indent="-273050" algn="l" defTabSz="914400" fontAlgn="base"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hu-HU" altLang="hu-HU" sz="2400" dirty="0" smtClean="0">
                <a:solidFill>
                  <a:prstClr val="black"/>
                </a:solidFill>
                <a:latin typeface="Constantia"/>
              </a:rPr>
              <a:t>megfigyelési </a:t>
            </a: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és értékelési képességek,</a:t>
            </a:r>
          </a:p>
          <a:p>
            <a:pPr marL="273050" lvl="0" indent="-273050" algn="l" defTabSz="914400" fontAlgn="base"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hu-HU" altLang="hu-HU" sz="2400" dirty="0" smtClean="0">
                <a:solidFill>
                  <a:prstClr val="black"/>
                </a:solidFill>
                <a:latin typeface="Constantia"/>
              </a:rPr>
              <a:t>kreativitás </a:t>
            </a: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és eredetiség</a:t>
            </a:r>
            <a:r>
              <a:rPr lang="hu-HU" altLang="hu-HU" sz="2400" dirty="0" smtClean="0">
                <a:solidFill>
                  <a:prstClr val="black"/>
                </a:solidFill>
                <a:latin typeface="Constantia"/>
              </a:rPr>
              <a:t>.</a:t>
            </a:r>
          </a:p>
          <a:p>
            <a:pPr lvl="0" algn="l" defTabSz="914400" fontAlgn="base">
              <a:spcAft>
                <a:spcPct val="0"/>
              </a:spcAft>
              <a:buClr>
                <a:srgbClr val="0BD0D9"/>
              </a:buClr>
              <a:buSzPct val="95000"/>
            </a:pPr>
            <a:r>
              <a:rPr lang="hu-HU" altLang="hu-HU" sz="2400" dirty="0" smtClean="0">
                <a:solidFill>
                  <a:srgbClr val="0070C0"/>
                </a:solidFill>
                <a:latin typeface="Constantia"/>
              </a:rPr>
              <a:t>Együttműködést segítő készségek </a:t>
            </a:r>
            <a:endParaRPr lang="hu-HU" altLang="hu-HU" sz="2400" dirty="0">
              <a:solidFill>
                <a:srgbClr val="0070C0"/>
              </a:solidFill>
              <a:latin typeface="Constantia"/>
            </a:endParaRPr>
          </a:p>
          <a:p>
            <a:pPr marL="273050" lvl="0" indent="-273050" algn="l" defTabSz="914400" fontAlgn="base"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más emberek tiszteletben tartása,</a:t>
            </a:r>
          </a:p>
          <a:p>
            <a:pPr marL="273050" lvl="0" indent="-273050" algn="l" defTabSz="914400" fontAlgn="base"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az emberi reakciók értékelése,</a:t>
            </a:r>
          </a:p>
          <a:p>
            <a:pPr marL="273050" lvl="0" indent="-273050" algn="l" defTabSz="914400" fontAlgn="base"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könnyű kontaktus-teremtés,</a:t>
            </a:r>
          </a:p>
          <a:p>
            <a:pPr marL="273050" lvl="0" indent="-273050" algn="l" defTabSz="914400" fontAlgn="base"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a bizalom elnyerésének képessége,</a:t>
            </a:r>
          </a:p>
          <a:p>
            <a:pPr marL="273050" lvl="0" indent="-273050" algn="l" defTabSz="914400" fontAlgn="base"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u</a:t>
            </a:r>
            <a:r>
              <a:rPr lang="hu-HU" altLang="hu-HU" sz="2400" dirty="0" smtClean="0">
                <a:solidFill>
                  <a:prstClr val="black"/>
                </a:solidFill>
                <a:latin typeface="Constantia"/>
              </a:rPr>
              <a:t>dvarias viselkedés</a:t>
            </a: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.</a:t>
            </a:r>
          </a:p>
          <a:p>
            <a:pPr algn="just"/>
            <a:endParaRPr lang="hu-HU" sz="1400" dirty="0" smtClean="0">
              <a:solidFill>
                <a:srgbClr val="727169"/>
              </a:solidFill>
              <a:latin typeface="Helvetica-AH"/>
              <a:cs typeface="Helvetica-AH"/>
            </a:endParaRPr>
          </a:p>
          <a:p>
            <a:pPr algn="just"/>
            <a:endParaRPr lang="hu-HU" sz="1400" dirty="0">
              <a:solidFill>
                <a:srgbClr val="727169"/>
              </a:solidFill>
              <a:latin typeface="Helvetica-AH"/>
              <a:cs typeface="Helvetica-AH"/>
            </a:endParaRPr>
          </a:p>
          <a:p>
            <a:pPr algn="just"/>
            <a:endParaRPr lang="hu-HU" sz="1400" dirty="0">
              <a:solidFill>
                <a:srgbClr val="727169"/>
              </a:solidFill>
              <a:latin typeface="Helvetica-AH"/>
              <a:cs typeface="Helvetica-AH"/>
            </a:endParaRPr>
          </a:p>
        </p:txBody>
      </p:sp>
    </p:spTree>
    <p:extLst>
      <p:ext uri="{BB962C8B-B14F-4D97-AF65-F5344CB8AC3E}">
        <p14:creationId xmlns:p14="http://schemas.microsoft.com/office/powerpoint/2010/main" val="154035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endParaRPr lang="hu-HU" sz="2400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066800"/>
            <a:ext cx="7620000" cy="5029200"/>
          </a:xfrm>
        </p:spPr>
        <p:txBody>
          <a:bodyPr>
            <a:noAutofit/>
          </a:bodyPr>
          <a:lstStyle/>
          <a:p>
            <a:pPr lvl="0" algn="l" defTabSz="914400" fontAlgn="base">
              <a:spcAft>
                <a:spcPct val="0"/>
              </a:spcAft>
              <a:buClr>
                <a:srgbClr val="0BD0D9"/>
              </a:buClr>
              <a:buSzPct val="95000"/>
            </a:pPr>
            <a:r>
              <a:rPr lang="hu-HU" altLang="hu-HU" sz="2400" dirty="0" smtClean="0">
                <a:solidFill>
                  <a:srgbClr val="0070C0"/>
                </a:solidFill>
                <a:latin typeface="Constantia"/>
              </a:rPr>
              <a:t>Kommunikációs készség</a:t>
            </a:r>
          </a:p>
          <a:p>
            <a:pPr marL="273050" lvl="0" indent="-273050" algn="l" defTabSz="914400" fontAlgn="base"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hu-HU" altLang="hu-HU" sz="2400" dirty="0" smtClean="0">
                <a:solidFill>
                  <a:prstClr val="black"/>
                </a:solidFill>
                <a:latin typeface="Constantia"/>
              </a:rPr>
              <a:t>szóbeli </a:t>
            </a: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és írásbeli kifejezőkészség,</a:t>
            </a:r>
          </a:p>
          <a:p>
            <a:pPr marL="273050" lvl="0" indent="-273050" algn="l" defTabSz="914400" fontAlgn="base"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tanítási hajlam,</a:t>
            </a:r>
          </a:p>
          <a:p>
            <a:pPr marL="273050" lvl="0" indent="-273050" algn="l" defTabSz="914400" fontAlgn="base"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figyelemösszpontosítás,</a:t>
            </a:r>
          </a:p>
          <a:p>
            <a:pPr marL="273050" lvl="0" indent="-273050" algn="l" defTabSz="914400" fontAlgn="base"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meggyőzési és motivációs hajlam.</a:t>
            </a:r>
          </a:p>
          <a:p>
            <a:pPr algn="just"/>
            <a:endParaRPr lang="hu-HU" sz="1400" dirty="0" smtClean="0">
              <a:solidFill>
                <a:srgbClr val="727169"/>
              </a:solidFill>
              <a:latin typeface="Helvetica-AH"/>
              <a:cs typeface="Helvetica-AH"/>
            </a:endParaRPr>
          </a:p>
          <a:p>
            <a:pPr lvl="0" algn="l" defTabSz="914400" fontAlgn="base">
              <a:spcAft>
                <a:spcPct val="0"/>
              </a:spcAft>
              <a:buClr>
                <a:srgbClr val="0BD0D9"/>
              </a:buClr>
              <a:buSzPct val="95000"/>
            </a:pPr>
            <a:r>
              <a:rPr lang="hu-HU" altLang="hu-HU" sz="2400" dirty="0" smtClean="0">
                <a:solidFill>
                  <a:srgbClr val="0070C0"/>
                </a:solidFill>
                <a:latin typeface="Constantia"/>
              </a:rPr>
              <a:t>Emocionális érettség</a:t>
            </a:r>
            <a:endParaRPr lang="hu-HU" altLang="hu-HU" sz="2400" dirty="0">
              <a:solidFill>
                <a:srgbClr val="0070C0"/>
              </a:solidFill>
              <a:latin typeface="Constantia"/>
            </a:endParaRPr>
          </a:p>
          <a:p>
            <a:pPr marL="273050" lvl="0" indent="-273050" algn="l" defTabSz="914400" fontAlgn="base"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f</a:t>
            </a:r>
            <a:r>
              <a:rPr lang="hu-HU" altLang="hu-HU" sz="2400" dirty="0" smtClean="0">
                <a:solidFill>
                  <a:prstClr val="black"/>
                </a:solidFill>
                <a:latin typeface="Constantia"/>
              </a:rPr>
              <a:t>eszültség elviselése</a:t>
            </a: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,</a:t>
            </a:r>
          </a:p>
          <a:p>
            <a:pPr marL="273050" lvl="0" indent="-273050" algn="l" defTabSz="914400" fontAlgn="base"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kiegyensúlyozott, nyugodt, tárgyilagos viselkedés,</a:t>
            </a:r>
          </a:p>
          <a:p>
            <a:pPr marL="273050" lvl="0" indent="-273050" algn="l" defTabSz="914400" fontAlgn="base"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r</a:t>
            </a:r>
            <a:r>
              <a:rPr lang="hu-HU" altLang="hu-HU" sz="2400" dirty="0" smtClean="0">
                <a:solidFill>
                  <a:prstClr val="black"/>
                </a:solidFill>
                <a:latin typeface="Constantia"/>
              </a:rPr>
              <a:t>ugalmasság, </a:t>
            </a: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alkalmazkodás mindenféle helyzethez.</a:t>
            </a:r>
            <a:endParaRPr lang="hu-HU" sz="2400" dirty="0">
              <a:solidFill>
                <a:srgbClr val="727169"/>
              </a:solidFill>
              <a:latin typeface="Helvetica-AH"/>
              <a:cs typeface="Helvetica-AH"/>
            </a:endParaRPr>
          </a:p>
          <a:p>
            <a:pPr algn="just"/>
            <a:endParaRPr lang="hu-HU" sz="1400" dirty="0" smtClean="0">
              <a:solidFill>
                <a:srgbClr val="727169"/>
              </a:solidFill>
              <a:latin typeface="Helvetica-AH"/>
              <a:cs typeface="Helvetica-AH"/>
            </a:endParaRPr>
          </a:p>
          <a:p>
            <a:pPr algn="just"/>
            <a:endParaRPr lang="hu-HU" sz="1400" dirty="0">
              <a:solidFill>
                <a:srgbClr val="727169"/>
              </a:solidFill>
              <a:latin typeface="Helvetica-AH"/>
              <a:cs typeface="Helvetica-AH"/>
            </a:endParaRPr>
          </a:p>
        </p:txBody>
      </p:sp>
    </p:spTree>
    <p:extLst>
      <p:ext uri="{BB962C8B-B14F-4D97-AF65-F5344CB8AC3E}">
        <p14:creationId xmlns:p14="http://schemas.microsoft.com/office/powerpoint/2010/main" val="11013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2" y="18289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952904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sz="2400" dirty="0" smtClean="0">
                <a:solidFill>
                  <a:srgbClr val="C00000"/>
                </a:solidFill>
                <a:latin typeface="Bembo-AH-Bold"/>
                <a:cs typeface="Bembo-AH-Bold"/>
              </a:rPr>
              <a:t>A szaktanácsadás létjogosultsága</a:t>
            </a:r>
            <a:endParaRPr lang="hu-HU" sz="2400" dirty="0">
              <a:solidFill>
                <a:srgbClr val="C00000"/>
              </a:solidFill>
              <a:latin typeface="Bembo-AH-Bold"/>
              <a:cs typeface="Bembo-AH-Bold"/>
            </a:endParaRPr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307284"/>
              </p:ext>
            </p:extLst>
          </p:nvPr>
        </p:nvGraphicFramePr>
        <p:xfrm>
          <a:off x="1295400" y="1791104"/>
          <a:ext cx="4752528" cy="6213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Visio" r:id="rId4" imgW="5984319" imgH="7825374" progId="Visio.Drawing.11">
                  <p:embed/>
                </p:oleObj>
              </mc:Choice>
              <mc:Fallback>
                <p:oleObj name="Visio" r:id="rId4" imgW="5984319" imgH="782537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791104"/>
                        <a:ext cx="4752528" cy="62136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4559807" y="1905000"/>
            <a:ext cx="39006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 smtClean="0"/>
          </a:p>
          <a:p>
            <a:r>
              <a:rPr lang="hu-HU" dirty="0"/>
              <a:t>A</a:t>
            </a:r>
            <a:r>
              <a:rPr lang="da-DK" dirty="0" smtClean="0"/>
              <a:t> </a:t>
            </a:r>
            <a:r>
              <a:rPr lang="da-DK" dirty="0"/>
              <a:t>szaktanácsadó szervezeteket </a:t>
            </a:r>
            <a:r>
              <a:rPr lang="da-DK" dirty="0" smtClean="0"/>
              <a:t>működ</a:t>
            </a:r>
            <a:r>
              <a:rPr lang="hu-HU" dirty="0" smtClean="0"/>
              <a:t>-</a:t>
            </a:r>
            <a:r>
              <a:rPr lang="da-DK" dirty="0" smtClean="0"/>
              <a:t>tető </a:t>
            </a:r>
            <a:r>
              <a:rPr lang="da-DK" dirty="0"/>
              <a:t>országokban a mezőgazdasági termelés árbevételének 0,5-1,5 %-át költik </a:t>
            </a:r>
            <a:r>
              <a:rPr lang="da-DK" dirty="0" smtClean="0"/>
              <a:t>szaktanácsadásra</a:t>
            </a:r>
            <a:r>
              <a:rPr lang="hu-HU" dirty="0" smtClean="0"/>
              <a:t>.</a:t>
            </a:r>
          </a:p>
          <a:p>
            <a:endParaRPr lang="hu-HU" dirty="0" smtClean="0"/>
          </a:p>
          <a:p>
            <a:r>
              <a:rPr lang="da-DK" dirty="0" smtClean="0"/>
              <a:t>A </a:t>
            </a:r>
            <a:r>
              <a:rPr lang="da-DK" dirty="0"/>
              <a:t>FAO vizsgálatai szerint a </a:t>
            </a:r>
            <a:r>
              <a:rPr lang="da-DK" dirty="0" smtClean="0"/>
              <a:t>szaktanács</a:t>
            </a:r>
            <a:r>
              <a:rPr lang="hu-HU" dirty="0" smtClean="0"/>
              <a:t>-</a:t>
            </a:r>
            <a:r>
              <a:rPr lang="da-DK" dirty="0" smtClean="0"/>
              <a:t>adásba </a:t>
            </a:r>
            <a:r>
              <a:rPr lang="da-DK" dirty="0"/>
              <a:t>invesztált befektetés </a:t>
            </a:r>
            <a:r>
              <a:rPr lang="da-DK" dirty="0" smtClean="0"/>
              <a:t>megtérü</a:t>
            </a:r>
            <a:r>
              <a:rPr lang="hu-HU" dirty="0" smtClean="0"/>
              <a:t>-</a:t>
            </a:r>
            <a:r>
              <a:rPr lang="da-DK" dirty="0" smtClean="0"/>
              <a:t>lése </a:t>
            </a:r>
            <a:r>
              <a:rPr lang="da-DK" dirty="0"/>
              <a:t>115-500 %-</a:t>
            </a:r>
            <a:r>
              <a:rPr lang="da-DK" dirty="0" smtClean="0"/>
              <a:t>os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0350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endParaRPr lang="hu-HU" sz="2400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066800"/>
            <a:ext cx="7620000" cy="5029200"/>
          </a:xfrm>
        </p:spPr>
        <p:txBody>
          <a:bodyPr>
            <a:noAutofit/>
          </a:bodyPr>
          <a:lstStyle/>
          <a:p>
            <a:pPr lvl="0" algn="l" defTabSz="914400" fontAlgn="base">
              <a:spcAft>
                <a:spcPct val="0"/>
              </a:spcAft>
              <a:buClr>
                <a:srgbClr val="0BD0D9"/>
              </a:buClr>
              <a:buSzPct val="95000"/>
            </a:pPr>
            <a:r>
              <a:rPr lang="hu-HU" altLang="hu-HU" sz="2400" dirty="0" smtClean="0">
                <a:solidFill>
                  <a:srgbClr val="0070C0"/>
                </a:solidFill>
                <a:latin typeface="Constantia"/>
              </a:rPr>
              <a:t>Személyes motiváltság</a:t>
            </a:r>
          </a:p>
          <a:p>
            <a:pPr marL="273050" lvl="0" indent="-273050" algn="l" defTabSz="914400" fontAlgn="base"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hu-HU" altLang="hu-HU" sz="2400" dirty="0" smtClean="0">
                <a:solidFill>
                  <a:prstClr val="black"/>
                </a:solidFill>
                <a:latin typeface="Constantia"/>
              </a:rPr>
              <a:t>önbizalom</a:t>
            </a: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,</a:t>
            </a:r>
          </a:p>
          <a:p>
            <a:pPr marL="273050" lvl="0" indent="-273050" algn="l" defTabSz="914400" fontAlgn="base"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egészséges ambíció,</a:t>
            </a:r>
          </a:p>
          <a:p>
            <a:pPr marL="273050" lvl="0" indent="-273050" algn="l" defTabSz="914400" fontAlgn="base"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vállalkozó szellemiség,</a:t>
            </a:r>
          </a:p>
          <a:p>
            <a:pPr marL="273050" lvl="0" indent="-273050" algn="l" defTabSz="914400" fontAlgn="base"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bátorság és kezdeményező képesség.</a:t>
            </a:r>
          </a:p>
          <a:p>
            <a:pPr lvl="0" algn="l" defTabSz="914400" fontAlgn="base">
              <a:spcAft>
                <a:spcPct val="0"/>
              </a:spcAft>
              <a:buClr>
                <a:srgbClr val="0BD0D9"/>
              </a:buClr>
              <a:buSzPct val="95000"/>
            </a:pPr>
            <a:r>
              <a:rPr lang="hu-HU" altLang="hu-HU" sz="2400" dirty="0" smtClean="0">
                <a:solidFill>
                  <a:srgbClr val="0070C0"/>
                </a:solidFill>
                <a:latin typeface="Constantia"/>
              </a:rPr>
              <a:t>Etika</a:t>
            </a:r>
          </a:p>
          <a:p>
            <a:pPr marL="273050" indent="-273050" algn="l" defTabSz="914400" fontAlgn="base"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kivételes becsületesség,</a:t>
            </a:r>
          </a:p>
          <a:p>
            <a:pPr marL="273050" lvl="0" indent="-273050" algn="l" defTabSz="914400" fontAlgn="base"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hu-HU" altLang="hu-HU" sz="2400" dirty="0" smtClean="0">
                <a:solidFill>
                  <a:prstClr val="black"/>
                </a:solidFill>
                <a:latin typeface="Constantia"/>
              </a:rPr>
              <a:t>mások </a:t>
            </a: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őszinte segítése,</a:t>
            </a:r>
          </a:p>
          <a:p>
            <a:pPr marL="273050" lvl="0" indent="-273050" algn="l" defTabSz="914400" fontAlgn="base"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hu-HU" altLang="hu-HU" sz="2400" dirty="0" smtClean="0">
                <a:solidFill>
                  <a:prstClr val="black"/>
                </a:solidFill>
                <a:latin typeface="Constantia"/>
              </a:rPr>
              <a:t>a </a:t>
            </a: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hatásköri lehetőségek </a:t>
            </a:r>
            <a:r>
              <a:rPr lang="hu-HU" altLang="hu-HU" sz="2400" dirty="0" smtClean="0">
                <a:solidFill>
                  <a:prstClr val="black"/>
                </a:solidFill>
                <a:latin typeface="Constantia"/>
              </a:rPr>
              <a:t>felismerése</a:t>
            </a: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.</a:t>
            </a:r>
          </a:p>
          <a:p>
            <a:pPr algn="just"/>
            <a:r>
              <a:rPr lang="hu-HU" sz="2400" dirty="0" smtClean="0">
                <a:solidFill>
                  <a:srgbClr val="0070C0"/>
                </a:solidFill>
                <a:latin typeface="Constantia" panose="02030602050306030303" pitchFamily="18" charset="0"/>
                <a:cs typeface="Helvetica-AH"/>
              </a:rPr>
              <a:t>A tanácsadó testi és lelki állapota</a:t>
            </a:r>
          </a:p>
          <a:p>
            <a:pPr marL="273050" lvl="0" indent="-273050" algn="l" defTabSz="914400" fontAlgn="base"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a</a:t>
            </a:r>
            <a:r>
              <a:rPr lang="hu-HU" altLang="hu-HU" sz="2400" dirty="0" smtClean="0">
                <a:solidFill>
                  <a:prstClr val="black"/>
                </a:solidFill>
                <a:latin typeface="Constantia"/>
              </a:rPr>
              <a:t> </a:t>
            </a:r>
            <a:r>
              <a:rPr lang="hu-HU" altLang="hu-HU" sz="2400" dirty="0">
                <a:solidFill>
                  <a:prstClr val="black"/>
                </a:solidFill>
                <a:latin typeface="Constantia"/>
              </a:rPr>
              <a:t>munkavégzésre való testi és lelki alkalmasság.</a:t>
            </a:r>
          </a:p>
          <a:p>
            <a:pPr algn="just"/>
            <a:endParaRPr lang="hu-HU" sz="1400" dirty="0">
              <a:solidFill>
                <a:srgbClr val="727169"/>
              </a:solidFill>
              <a:latin typeface="Helvetica-AH"/>
              <a:cs typeface="Helvetica-AH"/>
            </a:endParaRPr>
          </a:p>
        </p:txBody>
      </p:sp>
    </p:spTree>
    <p:extLst>
      <p:ext uri="{BB962C8B-B14F-4D97-AF65-F5344CB8AC3E}">
        <p14:creationId xmlns:p14="http://schemas.microsoft.com/office/powerpoint/2010/main" val="223691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sz="2400" dirty="0" smtClean="0">
                <a:solidFill>
                  <a:srgbClr val="C00000"/>
                </a:solidFill>
                <a:latin typeface="Bembo-AH-Bold"/>
                <a:cs typeface="Bembo-AH-Bold"/>
              </a:rPr>
              <a:t>Mennyiség, vagy minőség? Avagy elégséges a szaktudás?</a:t>
            </a:r>
            <a:endParaRPr lang="hu-HU" sz="2400" dirty="0">
              <a:solidFill>
                <a:srgbClr val="C00000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7620000" cy="4038600"/>
          </a:xfrm>
        </p:spPr>
        <p:txBody>
          <a:bodyPr>
            <a:noAutofit/>
          </a:bodyPr>
          <a:lstStyle/>
          <a:p>
            <a:pPr algn="l"/>
            <a:r>
              <a:rPr lang="hu-HU" sz="2400" dirty="0" smtClean="0">
                <a:solidFill>
                  <a:schemeClr val="tx1"/>
                </a:solidFill>
              </a:rPr>
              <a:t>A </a:t>
            </a:r>
            <a:r>
              <a:rPr lang="hu-HU" sz="2400" dirty="0">
                <a:solidFill>
                  <a:schemeClr val="tx1"/>
                </a:solidFill>
              </a:rPr>
              <a:t>szakmai és módszertani </a:t>
            </a:r>
            <a:r>
              <a:rPr lang="hu-HU" sz="2400" dirty="0" smtClean="0">
                <a:solidFill>
                  <a:schemeClr val="tx1"/>
                </a:solidFill>
              </a:rPr>
              <a:t>ismertek összefüggése:</a:t>
            </a:r>
            <a:endParaRPr lang="hu-HU" sz="2400" dirty="0">
              <a:solidFill>
                <a:schemeClr val="tx1"/>
              </a:solidFill>
            </a:endParaRPr>
          </a:p>
          <a:p>
            <a:pPr algn="l"/>
            <a:r>
              <a:rPr lang="hu-HU" sz="2400" i="1" dirty="0">
                <a:solidFill>
                  <a:schemeClr val="tx1"/>
                </a:solidFill>
              </a:rPr>
              <a:t> </a:t>
            </a:r>
            <a:endParaRPr lang="hu-HU" sz="2400" dirty="0">
              <a:solidFill>
                <a:schemeClr val="tx1"/>
              </a:solidFill>
            </a:endParaRPr>
          </a:p>
          <a:p>
            <a:pPr algn="l"/>
            <a:r>
              <a:rPr lang="hu-HU" sz="2400" b="1" dirty="0" smtClean="0">
                <a:solidFill>
                  <a:schemeClr val="tx1"/>
                </a:solidFill>
              </a:rPr>
              <a:t>						E </a:t>
            </a:r>
            <a:r>
              <a:rPr lang="hu-HU" sz="2400" b="1" dirty="0">
                <a:solidFill>
                  <a:schemeClr val="tx1"/>
                </a:solidFill>
              </a:rPr>
              <a:t>= T x </a:t>
            </a:r>
            <a:r>
              <a:rPr lang="hu-HU" sz="2400" b="1" dirty="0" smtClean="0">
                <a:solidFill>
                  <a:schemeClr val="tx1"/>
                </a:solidFill>
              </a:rPr>
              <a:t>M</a:t>
            </a:r>
            <a:r>
              <a:rPr lang="hu-HU" sz="2400" dirty="0" smtClean="0">
                <a:solidFill>
                  <a:schemeClr val="tx1"/>
                </a:solidFill>
              </a:rPr>
              <a:t>  </a:t>
            </a:r>
          </a:p>
          <a:p>
            <a:pPr algn="l"/>
            <a:endParaRPr lang="hu-HU" sz="2400" dirty="0">
              <a:solidFill>
                <a:schemeClr val="tx1"/>
              </a:solidFill>
            </a:endParaRPr>
          </a:p>
          <a:p>
            <a:pPr algn="l"/>
            <a:r>
              <a:rPr lang="hu-HU" sz="2400" dirty="0">
                <a:solidFill>
                  <a:schemeClr val="tx1"/>
                </a:solidFill>
              </a:rPr>
              <a:t>	</a:t>
            </a:r>
            <a:r>
              <a:rPr lang="hu-HU" sz="2400" dirty="0" smtClean="0">
                <a:solidFill>
                  <a:schemeClr val="tx1"/>
                </a:solidFill>
              </a:rPr>
              <a:t>			</a:t>
            </a:r>
            <a:r>
              <a:rPr lang="hu-HU" sz="2400" b="1" dirty="0" smtClean="0">
                <a:solidFill>
                  <a:schemeClr val="tx1"/>
                </a:solidFill>
              </a:rPr>
              <a:t>E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>
                <a:solidFill>
                  <a:schemeClr val="tx1"/>
                </a:solidFill>
              </a:rPr>
              <a:t>= a tanácsadás </a:t>
            </a:r>
            <a:r>
              <a:rPr lang="hu-HU" sz="2400" dirty="0" smtClean="0">
                <a:solidFill>
                  <a:schemeClr val="tx1"/>
                </a:solidFill>
              </a:rPr>
              <a:t>eredménye</a:t>
            </a:r>
            <a:endParaRPr lang="hu-HU" sz="2400" dirty="0">
              <a:solidFill>
                <a:schemeClr val="tx1"/>
              </a:solidFill>
            </a:endParaRPr>
          </a:p>
          <a:p>
            <a:pPr algn="l"/>
            <a:r>
              <a:rPr lang="hu-HU" sz="2400" dirty="0" smtClean="0">
                <a:solidFill>
                  <a:schemeClr val="tx1"/>
                </a:solidFill>
              </a:rPr>
              <a:t>				</a:t>
            </a:r>
            <a:r>
              <a:rPr lang="hu-HU" sz="2400" b="1" dirty="0" smtClean="0">
                <a:solidFill>
                  <a:schemeClr val="tx1"/>
                </a:solidFill>
              </a:rPr>
              <a:t>T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>
                <a:solidFill>
                  <a:schemeClr val="tx1"/>
                </a:solidFill>
              </a:rPr>
              <a:t>= a szakmai </a:t>
            </a:r>
            <a:r>
              <a:rPr lang="hu-HU" sz="2400" dirty="0" smtClean="0">
                <a:solidFill>
                  <a:schemeClr val="tx1"/>
                </a:solidFill>
              </a:rPr>
              <a:t>tudás</a:t>
            </a:r>
            <a:endParaRPr lang="hu-HU" sz="2400" dirty="0">
              <a:solidFill>
                <a:schemeClr val="tx1"/>
              </a:solidFill>
            </a:endParaRPr>
          </a:p>
          <a:p>
            <a:pPr algn="l"/>
            <a:r>
              <a:rPr lang="hu-HU" sz="2400" dirty="0" smtClean="0">
                <a:solidFill>
                  <a:schemeClr val="tx1"/>
                </a:solidFill>
              </a:rPr>
              <a:t>				</a:t>
            </a:r>
            <a:r>
              <a:rPr lang="hu-HU" sz="2400" b="1" dirty="0" smtClean="0">
                <a:solidFill>
                  <a:schemeClr val="tx1"/>
                </a:solidFill>
              </a:rPr>
              <a:t>M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>
                <a:solidFill>
                  <a:schemeClr val="tx1"/>
                </a:solidFill>
              </a:rPr>
              <a:t>= a módszertani </a:t>
            </a:r>
            <a:r>
              <a:rPr lang="hu-HU" sz="2400" dirty="0" smtClean="0">
                <a:solidFill>
                  <a:schemeClr val="tx1"/>
                </a:solidFill>
              </a:rPr>
              <a:t>ismeretek </a:t>
            </a:r>
            <a:endParaRPr lang="hu-HU" sz="2400" dirty="0">
              <a:solidFill>
                <a:schemeClr val="tx1"/>
              </a:solidFill>
            </a:endParaRPr>
          </a:p>
          <a:p>
            <a:pPr algn="just"/>
            <a:endParaRPr lang="hu-HU" sz="2400" dirty="0">
              <a:solidFill>
                <a:srgbClr val="727169"/>
              </a:solidFill>
              <a:latin typeface="Helvetica-AH"/>
              <a:cs typeface="Helvetica-AH"/>
            </a:endParaRPr>
          </a:p>
        </p:txBody>
      </p:sp>
    </p:spTree>
    <p:extLst>
      <p:ext uri="{BB962C8B-B14F-4D97-AF65-F5344CB8AC3E}">
        <p14:creationId xmlns:p14="http://schemas.microsoft.com/office/powerpoint/2010/main" val="60624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sz="2400" dirty="0" smtClean="0">
                <a:solidFill>
                  <a:srgbClr val="C00000"/>
                </a:solidFill>
                <a:latin typeface="Bembo-AH-Bold"/>
                <a:cs typeface="Bembo-AH-Bold"/>
              </a:rPr>
              <a:t>A szaktanácsadó további feladatai</a:t>
            </a:r>
            <a:endParaRPr lang="hu-HU" sz="2400" dirty="0">
              <a:solidFill>
                <a:srgbClr val="C00000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057400"/>
            <a:ext cx="8096658" cy="4038600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altLang="hu-HU" sz="2400" dirty="0" smtClean="0">
                <a:solidFill>
                  <a:schemeClr val="tx1"/>
                </a:solidFill>
                <a:latin typeface="Constantia"/>
              </a:rPr>
              <a:t>Munkakapcsolatok kialakítása </a:t>
            </a:r>
            <a:r>
              <a:rPr lang="hu-HU" sz="2400" dirty="0" smtClean="0">
                <a:solidFill>
                  <a:prstClr val="black"/>
                </a:solidFill>
                <a:latin typeface="Constantia"/>
              </a:rPr>
              <a:t>ügyfelekkel, kutatási, oktatási, </a:t>
            </a:r>
            <a:r>
              <a:rPr lang="hu-HU" sz="2400" dirty="0">
                <a:solidFill>
                  <a:prstClr val="black"/>
                </a:solidFill>
                <a:latin typeface="Constantia"/>
              </a:rPr>
              <a:t>állami </a:t>
            </a:r>
            <a:r>
              <a:rPr lang="hu-HU" sz="2400" dirty="0" smtClean="0">
                <a:solidFill>
                  <a:prstClr val="black"/>
                </a:solidFill>
                <a:latin typeface="Constantia"/>
              </a:rPr>
              <a:t>intézményekkel  és mintagazdaságokkal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prstClr val="black"/>
                </a:solidFill>
                <a:latin typeface="Constantia"/>
              </a:rPr>
              <a:t>Időszaki és éves munkaterveket kell készítenie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prstClr val="black"/>
                </a:solidFill>
                <a:latin typeface="Constantia"/>
              </a:rPr>
              <a:t>Oktatási programokat, bemutatókat, tanulmányutakat kell szerveznie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prstClr val="black"/>
                </a:solidFill>
                <a:latin typeface="Constantia"/>
              </a:rPr>
              <a:t>Együtt kell működnie az ügyfelekkel kapcsolatban álló szervezetekkel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prstClr val="black"/>
                </a:solidFill>
                <a:latin typeface="Constantia"/>
              </a:rPr>
              <a:t>Aktívan árulnia kell szolgáltatásait</a:t>
            </a:r>
          </a:p>
          <a:p>
            <a:pPr algn="just"/>
            <a:endParaRPr lang="hu-HU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71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772" y="0"/>
            <a:ext cx="9136534" cy="6839711"/>
          </a:xfrm>
          <a:prstGeom prst="rect">
            <a:avLst/>
          </a:prstGeom>
        </p:spPr>
      </p:pic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142904"/>
              </p:ext>
            </p:extLst>
          </p:nvPr>
        </p:nvGraphicFramePr>
        <p:xfrm>
          <a:off x="971600" y="2807532"/>
          <a:ext cx="7943800" cy="2375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6826"/>
                <a:gridCol w="1729280"/>
                <a:gridCol w="2242620"/>
                <a:gridCol w="1985074"/>
              </a:tblGrid>
              <a:tr h="693476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 </a:t>
                      </a:r>
                    </a:p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Egyéni módszerek</a:t>
                      </a:r>
                      <a:endParaRPr lang="hu-H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Csoportos</a:t>
                      </a:r>
                    </a:p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módszerek</a:t>
                      </a:r>
                      <a:endParaRPr lang="hu-H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Írásos, </a:t>
                      </a:r>
                      <a:r>
                        <a:rPr lang="hu-HU" sz="1600" b="1" dirty="0" smtClean="0">
                          <a:effectLst/>
                        </a:rPr>
                        <a:t>nyomtatásban</a:t>
                      </a:r>
                      <a:r>
                        <a:rPr lang="hu-HU" sz="1600" b="1" baseline="0" dirty="0" smtClean="0">
                          <a:effectLst/>
                        </a:rPr>
                        <a:t> </a:t>
                      </a:r>
                      <a:r>
                        <a:rPr lang="hu-HU" sz="1600" b="1" dirty="0" smtClean="0">
                          <a:effectLst/>
                        </a:rPr>
                        <a:t>megjelenő módszerek</a:t>
                      </a:r>
                      <a:endParaRPr lang="hu-H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err="1" smtClean="0">
                          <a:effectLst/>
                        </a:rPr>
                        <a:t>Tömegkommuni-</a:t>
                      </a:r>
                      <a:r>
                        <a:rPr lang="hu-HU" sz="1600" b="1" dirty="0" smtClean="0">
                          <a:effectLst/>
                        </a:rPr>
                        <a:t>           </a:t>
                      </a:r>
                      <a:r>
                        <a:rPr lang="hu-HU" sz="1600" b="1" dirty="0" err="1" smtClean="0">
                          <a:effectLst/>
                        </a:rPr>
                        <a:t>kációs</a:t>
                      </a:r>
                      <a:r>
                        <a:rPr lang="hu-HU" sz="1600" b="1" dirty="0" smtClean="0">
                          <a:effectLst/>
                        </a:rPr>
                        <a:t> </a:t>
                      </a:r>
                      <a:r>
                        <a:rPr lang="hu-HU" sz="1600" b="1" dirty="0">
                          <a:effectLst/>
                        </a:rPr>
                        <a:t>módszerek</a:t>
                      </a:r>
                      <a:endParaRPr lang="hu-H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369">
                <a:tc>
                  <a:txBody>
                    <a:bodyPr/>
                    <a:lstStyle/>
                    <a:p>
                      <a:pPr marL="90170" indent="-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dirty="0" smtClean="0">
                        <a:effectLst/>
                      </a:endParaRPr>
                    </a:p>
                    <a:p>
                      <a:pPr marL="90170" indent="-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</a:rPr>
                        <a:t>- </a:t>
                      </a:r>
                      <a:r>
                        <a:rPr lang="hu-HU" sz="1600" dirty="0">
                          <a:effectLst/>
                        </a:rPr>
                        <a:t>Ügyféllátogatás </a:t>
                      </a:r>
                    </a:p>
                    <a:p>
                      <a:pPr marL="90170" indent="-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- Hivatali konzultáció</a:t>
                      </a:r>
                    </a:p>
                    <a:p>
                      <a:pPr marL="90170" indent="-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- </a:t>
                      </a:r>
                      <a:r>
                        <a:rPr lang="hu-HU" sz="1600" dirty="0" smtClean="0">
                          <a:effectLst/>
                        </a:rPr>
                        <a:t>Telefon</a:t>
                      </a:r>
                      <a:r>
                        <a:rPr lang="hu-HU" sz="1600" baseline="0" dirty="0" smtClean="0">
                          <a:effectLst/>
                        </a:rPr>
                        <a:t> </a:t>
                      </a:r>
                      <a:r>
                        <a:rPr lang="hu-HU" sz="1600" dirty="0" smtClean="0">
                          <a:effectLst/>
                        </a:rPr>
                        <a:t>tájékoztatás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</a:rPr>
                        <a:t>- </a:t>
                      </a:r>
                      <a:r>
                        <a:rPr lang="hu-HU" sz="1600" dirty="0">
                          <a:effectLst/>
                        </a:rPr>
                        <a:t>Előadás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- Tanfolyam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- Bemutató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- Műhelymunka</a:t>
                      </a: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 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805" indent="-908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dirty="0" smtClean="0">
                        <a:effectLst/>
                      </a:endParaRPr>
                    </a:p>
                    <a:p>
                      <a:pPr marL="90805" indent="-908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</a:rPr>
                        <a:t>- </a:t>
                      </a:r>
                      <a:r>
                        <a:rPr lang="hu-HU" sz="1600" dirty="0">
                          <a:effectLst/>
                        </a:rPr>
                        <a:t>Tájékoztató </a:t>
                      </a:r>
                      <a:r>
                        <a:rPr lang="hu-HU" sz="1600" dirty="0" smtClean="0">
                          <a:effectLst/>
                        </a:rPr>
                        <a:t> levelek </a:t>
                      </a:r>
                      <a:endParaRPr lang="hu-HU" sz="1600" dirty="0"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u-HU" sz="1600" dirty="0" smtClean="0">
                          <a:effectLst/>
                        </a:rPr>
                        <a:t>- Tanácsadói kiadványok</a:t>
                      </a:r>
                      <a:endParaRPr lang="hu-HU" sz="1600" dirty="0">
                        <a:effectLst/>
                      </a:endParaRPr>
                    </a:p>
                    <a:p>
                      <a:pPr marL="90805" indent="-908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- Szakcikkek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dirty="0" smtClean="0">
                        <a:effectLst/>
                      </a:endParaRPr>
                    </a:p>
                    <a:p>
                      <a:pPr indent="12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</a:rPr>
                        <a:t>-</a:t>
                      </a:r>
                      <a:r>
                        <a:rPr lang="hu-HU" sz="1600" baseline="0" dirty="0" smtClean="0">
                          <a:effectLst/>
                        </a:rPr>
                        <a:t> </a:t>
                      </a:r>
                      <a:r>
                        <a:rPr lang="hu-HU" sz="1600" dirty="0" smtClean="0">
                          <a:effectLst/>
                        </a:rPr>
                        <a:t>Helyi</a:t>
                      </a:r>
                      <a:r>
                        <a:rPr lang="hu-HU" sz="1600" dirty="0">
                          <a:effectLst/>
                        </a:rPr>
                        <a:t>, nemzeti </a:t>
                      </a:r>
                    </a:p>
                    <a:p>
                      <a:pPr indent="12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   rádió, televízió </a:t>
                      </a:r>
                    </a:p>
                    <a:p>
                      <a:pPr marL="82550" indent="-825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- </a:t>
                      </a:r>
                      <a:r>
                        <a:rPr lang="hu-H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Számítógépes </a:t>
                      </a:r>
                      <a:r>
                        <a:rPr lang="hu-H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infor-mációs</a:t>
                      </a:r>
                      <a:r>
                        <a:rPr lang="hu-H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rendszerek</a:t>
                      </a:r>
                      <a:endParaRPr lang="hu-HU" sz="16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2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115617" y="1258697"/>
            <a:ext cx="763284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Az ismeretek adaptálhatóságának érdekében a szaktanácsadónak ismernie és alkalmaznia kell a különböző ismeretátadási módszereket.</a:t>
            </a:r>
          </a:p>
          <a:p>
            <a:pPr marL="0" marR="0" lvl="0" indent="1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5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40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Kommunikációs módszerek a szaktanácsadásban</a:t>
            </a:r>
            <a:endParaRPr kumimoji="0" lang="hu-HU" sz="240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70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sz="2400" dirty="0" smtClean="0">
                <a:solidFill>
                  <a:srgbClr val="09422E"/>
                </a:solidFill>
                <a:latin typeface="Bembo-AH-Bold"/>
                <a:cs typeface="Bembo-AH-Bold"/>
              </a:rPr>
              <a:t>Mezőgazdasági ismereti és információs rendszer</a:t>
            </a:r>
            <a:endParaRPr lang="hu-HU" sz="2400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7620000" cy="4038600"/>
          </a:xfrm>
        </p:spPr>
        <p:txBody>
          <a:bodyPr>
            <a:noAutofit/>
          </a:bodyPr>
          <a:lstStyle/>
          <a:p>
            <a:pPr algn="just"/>
            <a:r>
              <a:rPr lang="hu-HU" altLang="hu-HU" sz="2400" dirty="0">
                <a:solidFill>
                  <a:srgbClr val="000000"/>
                </a:solidFill>
              </a:rPr>
              <a:t>A mezőgazdasági ismereti és információs rendszer emberek, intézetek, termelővállalatok és szervezetek azon kombinációja, amelyek a mezőgazdasággal kapcsolatos ismereteket kialakítják, hordozzák, továbbítják és felhasználják. </a:t>
            </a:r>
          </a:p>
          <a:p>
            <a:pPr algn="just"/>
            <a:endParaRPr lang="hu-HU" sz="1400" b="1" dirty="0">
              <a:solidFill>
                <a:srgbClr val="727169"/>
              </a:solidFill>
              <a:latin typeface="Helvetica-AH"/>
              <a:cs typeface="Helvetica-AH"/>
            </a:endParaRPr>
          </a:p>
        </p:txBody>
      </p:sp>
    </p:spTree>
    <p:extLst>
      <p:ext uri="{BB962C8B-B14F-4D97-AF65-F5344CB8AC3E}">
        <p14:creationId xmlns:p14="http://schemas.microsoft.com/office/powerpoint/2010/main" val="49776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SZIE_PPT_alap_rgb.t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3" y="24856"/>
            <a:ext cx="913765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hu-HU" altLang="hu-HU" sz="1800"/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hu-HU" altLang="hu-HU" sz="1800"/>
          </a:p>
        </p:txBody>
      </p:sp>
      <p:graphicFrame>
        <p:nvGraphicFramePr>
          <p:cNvPr id="717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466399"/>
              </p:ext>
            </p:extLst>
          </p:nvPr>
        </p:nvGraphicFramePr>
        <p:xfrm>
          <a:off x="1251297" y="457200"/>
          <a:ext cx="7313127" cy="4988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Visio" r:id="rId5" imgW="5914440" imgH="4040640" progId="Visio.Drawing.11">
                  <p:embed/>
                </p:oleObj>
              </mc:Choice>
              <mc:Fallback>
                <p:oleObj name="Visio" r:id="rId5" imgW="5914440" imgH="404064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1297" y="457200"/>
                        <a:ext cx="7313127" cy="49880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71438" y="33337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hu-HU" altLang="hu-HU" sz="1800"/>
          </a:p>
        </p:txBody>
      </p:sp>
      <p:sp>
        <p:nvSpPr>
          <p:cNvPr id="2" name="Szövegdoboz 1"/>
          <p:cNvSpPr txBox="1"/>
          <p:nvPr/>
        </p:nvSpPr>
        <p:spPr>
          <a:xfrm>
            <a:off x="1691680" y="5877272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A mezőgazdasági ismereti és információs rendszer </a:t>
            </a:r>
          </a:p>
          <a:p>
            <a:pPr algn="ctr"/>
            <a:r>
              <a:rPr lang="hu-HU" sz="2000" b="1" dirty="0" smtClean="0"/>
              <a:t>fontosabb tagjai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114036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SZIE_PPT_alap_rgb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25" y="0"/>
            <a:ext cx="913765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hu-HU" altLang="hu-HU" sz="180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826775749"/>
              </p:ext>
            </p:extLst>
          </p:nvPr>
        </p:nvGraphicFramePr>
        <p:xfrm>
          <a:off x="1529741" y="332656"/>
          <a:ext cx="6939571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9" name="Szövegdoboz 10"/>
          <p:cNvSpPr txBox="1">
            <a:spLocks noChangeArrowheads="1"/>
          </p:cNvSpPr>
          <p:nvPr/>
        </p:nvSpPr>
        <p:spPr bwMode="auto">
          <a:xfrm>
            <a:off x="1529741" y="5589240"/>
            <a:ext cx="6624638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ts val="600"/>
              </a:spcBef>
              <a:buClrTx/>
              <a:buFontTx/>
              <a:buNone/>
            </a:pPr>
            <a:r>
              <a:rPr lang="hu-HU" altLang="hu-HU" sz="18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</a:t>
            </a:r>
            <a:r>
              <a:rPr lang="hu-HU" altLang="hu-HU" sz="1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célcsoport információszerzési forrásai (2014) </a:t>
            </a:r>
            <a:endParaRPr lang="hu-HU" altLang="hu-HU" sz="16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1" hangingPunct="1">
              <a:lnSpc>
                <a:spcPct val="115000"/>
              </a:lnSpc>
              <a:spcBef>
                <a:spcPts val="600"/>
              </a:spcBef>
              <a:buClrTx/>
              <a:buFontTx/>
              <a:buNone/>
            </a:pPr>
            <a:r>
              <a:rPr lang="hu-HU" altLang="hu-HU" sz="18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Forrás: Saját kutatás</a:t>
            </a:r>
            <a:endParaRPr lang="hu-HU" altLang="hu-HU" sz="16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22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SZIE_PPT_alap_rgb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620000" cy="603250"/>
          </a:xfrm>
        </p:spPr>
        <p:txBody>
          <a:bodyPr/>
          <a:lstStyle/>
          <a:p>
            <a:pPr algn="l"/>
            <a:r>
              <a:rPr lang="hu-HU" altLang="hu-HU" sz="3200" smtClean="0">
                <a:solidFill>
                  <a:srgbClr val="C00000"/>
                </a:solidFill>
                <a:effectLst/>
                <a:latin typeface="Bembo-AH-Bold"/>
                <a:ea typeface="Bembo-AH-Bold"/>
                <a:cs typeface="Bembo-AH-Bold"/>
              </a:rPr>
              <a:t>Következtetések, javaslatok</a:t>
            </a:r>
          </a:p>
        </p:txBody>
      </p:sp>
      <p:sp>
        <p:nvSpPr>
          <p:cNvPr id="10244" name="Subtitle 2"/>
          <p:cNvSpPr>
            <a:spLocks noGrp="1"/>
          </p:cNvSpPr>
          <p:nvPr>
            <p:ph type="subTitle" idx="1"/>
          </p:nvPr>
        </p:nvSpPr>
        <p:spPr>
          <a:xfrm>
            <a:off x="1108075" y="1009650"/>
            <a:ext cx="7799388" cy="5257800"/>
          </a:xfrm>
        </p:spPr>
        <p:txBody>
          <a:bodyPr/>
          <a:lstStyle/>
          <a:p>
            <a:pPr algn="l">
              <a:defRPr/>
            </a:pPr>
            <a:r>
              <a:rPr lang="hu-HU" sz="2400" dirty="0">
                <a:solidFill>
                  <a:srgbClr val="000000"/>
                </a:solidFill>
                <a:effectLst/>
              </a:rPr>
              <a:t>A mezőgazdasági ismereti és információs rendszerre vonatkozó nemzetközi vizsgálatok </a:t>
            </a:r>
            <a:r>
              <a:rPr lang="hu-HU" sz="2400" dirty="0" smtClean="0">
                <a:solidFill>
                  <a:srgbClr val="000000"/>
                </a:solidFill>
                <a:effectLst/>
              </a:rPr>
              <a:t>alapján megállapítható</a:t>
            </a:r>
            <a:r>
              <a:rPr lang="hu-HU" sz="2400" dirty="0">
                <a:solidFill>
                  <a:srgbClr val="000000"/>
                </a:solidFill>
                <a:effectLst/>
              </a:rPr>
              <a:t>, hogy: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00000"/>
                </a:solidFill>
                <a:effectLst/>
              </a:rPr>
              <a:t>A vizsgált országok többsége az információ minél teljesebb körének biztosítására törekszik. 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00000"/>
                </a:solidFill>
                <a:effectLst/>
              </a:rPr>
              <a:t>Erőfeszítéseket tesznek az információ könnyű hozzáférhetőségének érdekében</a:t>
            </a:r>
            <a:r>
              <a:rPr lang="hu-HU" sz="2400" dirty="0" smtClean="0">
                <a:solidFill>
                  <a:srgbClr val="000000"/>
                </a:solidFill>
                <a:effectLst/>
              </a:rPr>
              <a:t>.</a:t>
            </a:r>
            <a:endParaRPr lang="hu-HU" sz="2400" dirty="0">
              <a:solidFill>
                <a:srgbClr val="000000"/>
              </a:solidFill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00000"/>
                </a:solidFill>
                <a:effectLst/>
              </a:rPr>
              <a:t>Nagy hangsúlyt fektetnek az információ objektivitásának biztosítására. A szolgáltatott adatok forrásainak titkossága növeli a bizalmat.</a:t>
            </a:r>
          </a:p>
          <a:p>
            <a:pPr algn="l" eaLnBrk="1" hangingPunct="1">
              <a:buClr>
                <a:srgbClr val="00FF99"/>
              </a:buClr>
              <a:defRPr/>
            </a:pPr>
            <a:endParaRPr lang="hu-HU" altLang="hu-HU" sz="2800" b="1" dirty="0" smtClean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7798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SZIE_PPT_alap_rgb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620000" cy="838200"/>
          </a:xfrm>
        </p:spPr>
        <p:txBody>
          <a:bodyPr/>
          <a:lstStyle/>
          <a:p>
            <a:pPr algn="l"/>
            <a:endParaRPr lang="hu-HU" altLang="hu-HU" sz="3200" smtClean="0">
              <a:solidFill>
                <a:srgbClr val="C00000"/>
              </a:solidFill>
              <a:effectLst/>
              <a:latin typeface="Bembo-AH-Bold"/>
              <a:ea typeface="Bembo-AH-Bold"/>
              <a:cs typeface="Bembo-AH-Bold"/>
            </a:endParaRPr>
          </a:p>
        </p:txBody>
      </p:sp>
      <p:sp>
        <p:nvSpPr>
          <p:cNvPr id="11268" name="Subtitle 2"/>
          <p:cNvSpPr>
            <a:spLocks noGrp="1"/>
          </p:cNvSpPr>
          <p:nvPr>
            <p:ph type="subTitle" idx="1"/>
          </p:nvPr>
        </p:nvSpPr>
        <p:spPr>
          <a:xfrm>
            <a:off x="1295400" y="404813"/>
            <a:ext cx="7620000" cy="6148387"/>
          </a:xfrm>
        </p:spPr>
        <p:txBody>
          <a:bodyPr/>
          <a:lstStyle/>
          <a:p>
            <a:pPr algn="l">
              <a:spcBef>
                <a:spcPts val="0"/>
              </a:spcBef>
              <a:defRPr/>
            </a:pPr>
            <a:r>
              <a:rPr lang="en-GB" sz="2400" dirty="0">
                <a:solidFill>
                  <a:srgbClr val="C00000"/>
                </a:solidFill>
                <a:effectLst/>
              </a:rPr>
              <a:t>A </a:t>
            </a:r>
            <a:r>
              <a:rPr lang="en-GB" sz="2400" dirty="0" err="1" smtClean="0">
                <a:solidFill>
                  <a:srgbClr val="C00000"/>
                </a:solidFill>
                <a:effectLst/>
              </a:rPr>
              <a:t>mezőgazdasági</a:t>
            </a:r>
            <a:r>
              <a:rPr lang="en-GB" sz="24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GB" sz="2400" dirty="0" err="1">
                <a:solidFill>
                  <a:srgbClr val="C00000"/>
                </a:solidFill>
                <a:effectLst/>
              </a:rPr>
              <a:t>ismereti</a:t>
            </a:r>
            <a:r>
              <a:rPr lang="en-GB" sz="2400" dirty="0">
                <a:solidFill>
                  <a:srgbClr val="C00000"/>
                </a:solidFill>
                <a:effectLst/>
              </a:rPr>
              <a:t> </a:t>
            </a:r>
            <a:r>
              <a:rPr lang="en-GB" sz="2400" dirty="0" err="1">
                <a:solidFill>
                  <a:srgbClr val="C00000"/>
                </a:solidFill>
                <a:effectLst/>
              </a:rPr>
              <a:t>és</a:t>
            </a:r>
            <a:r>
              <a:rPr lang="en-GB" sz="2400" dirty="0">
                <a:solidFill>
                  <a:srgbClr val="C00000"/>
                </a:solidFill>
                <a:effectLst/>
              </a:rPr>
              <a:t> </a:t>
            </a:r>
            <a:r>
              <a:rPr lang="en-GB" sz="2400" dirty="0" err="1">
                <a:solidFill>
                  <a:srgbClr val="C00000"/>
                </a:solidFill>
                <a:effectLst/>
              </a:rPr>
              <a:t>információs</a:t>
            </a:r>
            <a:r>
              <a:rPr lang="en-GB" sz="2400" dirty="0">
                <a:solidFill>
                  <a:srgbClr val="C00000"/>
                </a:solidFill>
                <a:effectLst/>
              </a:rPr>
              <a:t> </a:t>
            </a:r>
            <a:r>
              <a:rPr lang="en-GB" sz="2400" dirty="0" err="1">
                <a:solidFill>
                  <a:srgbClr val="C00000"/>
                </a:solidFill>
                <a:effectLst/>
              </a:rPr>
              <a:t>rendszer</a:t>
            </a:r>
            <a:r>
              <a:rPr lang="en-GB" sz="2400" dirty="0">
                <a:solidFill>
                  <a:srgbClr val="C00000"/>
                </a:solidFill>
                <a:effectLst/>
              </a:rPr>
              <a:t> </a:t>
            </a:r>
            <a:r>
              <a:rPr lang="hu-HU" sz="2400" dirty="0" smtClean="0">
                <a:solidFill>
                  <a:srgbClr val="C00000"/>
                </a:solidFill>
                <a:effectLst/>
              </a:rPr>
              <a:t>fejlesztésének javasolt területei:</a:t>
            </a:r>
            <a:endParaRPr lang="hu-HU" sz="2400" dirty="0">
              <a:solidFill>
                <a:srgbClr val="C00000"/>
              </a:solidFill>
              <a:effectLst/>
            </a:endParaRPr>
          </a:p>
          <a:p>
            <a:pPr algn="l">
              <a:spcBef>
                <a:spcPts val="0"/>
              </a:spcBef>
              <a:defRPr/>
            </a:pPr>
            <a:r>
              <a:rPr lang="en-GB" sz="2400" b="1" i="1" dirty="0">
                <a:solidFill>
                  <a:srgbClr val="000000"/>
                </a:solidFill>
                <a:effectLst/>
              </a:rPr>
              <a:t>A </a:t>
            </a:r>
            <a:r>
              <a:rPr lang="en-GB" sz="2400" b="1" i="1" dirty="0" err="1">
                <a:solidFill>
                  <a:srgbClr val="000000"/>
                </a:solidFill>
                <a:effectLst/>
              </a:rPr>
              <a:t>politika</a:t>
            </a:r>
            <a:r>
              <a:rPr lang="en-GB" sz="2400" b="1" i="1" dirty="0">
                <a:solidFill>
                  <a:srgbClr val="000000"/>
                </a:solidFill>
                <a:effectLst/>
              </a:rPr>
              <a:t> </a:t>
            </a:r>
            <a:r>
              <a:rPr lang="en-GB" sz="2400" b="1" i="1" dirty="0" err="1">
                <a:solidFill>
                  <a:srgbClr val="000000"/>
                </a:solidFill>
                <a:effectLst/>
              </a:rPr>
              <a:t>szintjén</a:t>
            </a:r>
            <a:endParaRPr lang="hu-HU" sz="2400" dirty="0">
              <a:solidFill>
                <a:srgbClr val="000000"/>
              </a:solidFill>
              <a:effectLst/>
            </a:endParaRPr>
          </a:p>
          <a:p>
            <a:pPr algn="l">
              <a:spcBef>
                <a:spcPts val="0"/>
              </a:spcBef>
              <a:defRPr/>
            </a:pPr>
            <a:r>
              <a:rPr lang="en-GB" sz="2400" dirty="0">
                <a:solidFill>
                  <a:srgbClr val="000000"/>
                </a:solidFill>
                <a:effectLst/>
              </a:rPr>
              <a:t>- </a:t>
            </a:r>
            <a:r>
              <a:rPr lang="en-GB" sz="2400" dirty="0" err="1">
                <a:solidFill>
                  <a:srgbClr val="000000"/>
                </a:solidFill>
                <a:effectLst/>
              </a:rPr>
              <a:t>az</a:t>
            </a:r>
            <a:r>
              <a:rPr lang="en-GB" sz="2400" dirty="0">
                <a:solidFill>
                  <a:srgbClr val="000000"/>
                </a:solidFill>
                <a:effectLst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</a:rPr>
              <a:t>információ-áramlás</a:t>
            </a:r>
            <a:r>
              <a:rPr lang="en-GB" sz="2400" dirty="0">
                <a:solidFill>
                  <a:srgbClr val="000000"/>
                </a:solidFill>
                <a:effectLst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</a:rPr>
              <a:t>technikai</a:t>
            </a:r>
            <a:r>
              <a:rPr lang="en-GB" sz="2400" dirty="0">
                <a:solidFill>
                  <a:srgbClr val="000000"/>
                </a:solidFill>
                <a:effectLst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</a:rPr>
              <a:t>feltételeinek</a:t>
            </a:r>
            <a:r>
              <a:rPr lang="en-GB" sz="2400" dirty="0">
                <a:solidFill>
                  <a:srgbClr val="000000"/>
                </a:solidFill>
                <a:effectLst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</a:rPr>
              <a:t>és</a:t>
            </a:r>
            <a:r>
              <a:rPr lang="en-GB" sz="2400" dirty="0">
                <a:solidFill>
                  <a:srgbClr val="000000"/>
                </a:solidFill>
                <a:effectLst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</a:rPr>
              <a:t>egyéb</a:t>
            </a:r>
            <a:r>
              <a:rPr lang="en-GB" sz="2400" dirty="0">
                <a:solidFill>
                  <a:srgbClr val="000000"/>
                </a:solidFill>
                <a:effectLst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</a:rPr>
              <a:t>forrásainak</a:t>
            </a:r>
            <a:r>
              <a:rPr lang="en-GB" sz="2400" dirty="0">
                <a:solidFill>
                  <a:srgbClr val="000000"/>
                </a:solidFill>
                <a:effectLst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effectLst/>
              </a:rPr>
              <a:t>biztosítása</a:t>
            </a:r>
            <a:r>
              <a:rPr lang="en-GB" sz="2400" dirty="0" smtClean="0">
                <a:solidFill>
                  <a:srgbClr val="000000"/>
                </a:solidFill>
                <a:effectLst/>
              </a:rPr>
              <a:t>.</a:t>
            </a:r>
            <a:endParaRPr lang="hu-HU" sz="2400" dirty="0">
              <a:solidFill>
                <a:srgbClr val="000000"/>
              </a:solidFill>
              <a:effectLst/>
            </a:endParaRPr>
          </a:p>
          <a:p>
            <a:pPr algn="l">
              <a:spcBef>
                <a:spcPts val="0"/>
              </a:spcBef>
              <a:defRPr/>
            </a:pPr>
            <a:r>
              <a:rPr lang="en-GB" sz="2400" b="1" i="1" dirty="0">
                <a:solidFill>
                  <a:srgbClr val="000000"/>
                </a:solidFill>
                <a:effectLst/>
              </a:rPr>
              <a:t>A </a:t>
            </a:r>
            <a:r>
              <a:rPr lang="en-GB" sz="2400" b="1" i="1" dirty="0" err="1">
                <a:solidFill>
                  <a:srgbClr val="000000"/>
                </a:solidFill>
                <a:effectLst/>
              </a:rPr>
              <a:t>kutatás</a:t>
            </a:r>
            <a:r>
              <a:rPr lang="en-GB" sz="2400" b="1" i="1" dirty="0">
                <a:solidFill>
                  <a:srgbClr val="000000"/>
                </a:solidFill>
                <a:effectLst/>
              </a:rPr>
              <a:t> </a:t>
            </a:r>
            <a:r>
              <a:rPr lang="en-GB" sz="2400" b="1" i="1" dirty="0" err="1">
                <a:solidFill>
                  <a:srgbClr val="000000"/>
                </a:solidFill>
                <a:effectLst/>
              </a:rPr>
              <a:t>szintjén</a:t>
            </a:r>
            <a:endParaRPr lang="hu-HU" sz="2400" dirty="0">
              <a:solidFill>
                <a:srgbClr val="000000"/>
              </a:solidFill>
              <a:effectLst/>
            </a:endParaRPr>
          </a:p>
          <a:p>
            <a:pPr algn="l">
              <a:spcBef>
                <a:spcPts val="0"/>
              </a:spcBef>
              <a:defRPr/>
            </a:pPr>
            <a:r>
              <a:rPr lang="en-GB" sz="2400" dirty="0">
                <a:solidFill>
                  <a:srgbClr val="000000"/>
                </a:solidFill>
                <a:effectLst/>
              </a:rPr>
              <a:t>- a </a:t>
            </a:r>
            <a:r>
              <a:rPr lang="en-GB" sz="2400" dirty="0" err="1">
                <a:solidFill>
                  <a:srgbClr val="000000"/>
                </a:solidFill>
                <a:effectLst/>
              </a:rPr>
              <a:t>termelők</a:t>
            </a:r>
            <a:r>
              <a:rPr lang="en-GB" sz="2400" dirty="0">
                <a:solidFill>
                  <a:srgbClr val="000000"/>
                </a:solidFill>
                <a:effectLst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</a:rPr>
              <a:t>igényeinek</a:t>
            </a:r>
            <a:r>
              <a:rPr lang="en-GB" sz="2400" dirty="0">
                <a:solidFill>
                  <a:srgbClr val="000000"/>
                </a:solidFill>
                <a:effectLst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</a:rPr>
              <a:t>figyelembe</a:t>
            </a:r>
            <a:r>
              <a:rPr lang="en-GB" sz="2400" dirty="0">
                <a:solidFill>
                  <a:srgbClr val="000000"/>
                </a:solidFill>
                <a:effectLst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</a:rPr>
              <a:t>vétele</a:t>
            </a:r>
            <a:r>
              <a:rPr lang="en-GB" sz="2400" dirty="0">
                <a:solidFill>
                  <a:srgbClr val="000000"/>
                </a:solidFill>
                <a:effectLst/>
              </a:rPr>
              <a:t> (</a:t>
            </a:r>
            <a:r>
              <a:rPr lang="en-GB" sz="2400" dirty="0" err="1">
                <a:solidFill>
                  <a:srgbClr val="000000"/>
                </a:solidFill>
                <a:effectLst/>
              </a:rPr>
              <a:t>nyitottság</a:t>
            </a:r>
            <a:r>
              <a:rPr lang="en-GB" sz="2400" dirty="0">
                <a:solidFill>
                  <a:srgbClr val="000000"/>
                </a:solidFill>
                <a:effectLst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</a:rPr>
              <a:t>és</a:t>
            </a:r>
            <a:r>
              <a:rPr lang="en-GB" sz="2400" dirty="0">
                <a:solidFill>
                  <a:srgbClr val="000000"/>
                </a:solidFill>
                <a:effectLst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</a:rPr>
              <a:t>rugalmasság</a:t>
            </a:r>
            <a:r>
              <a:rPr lang="en-GB" sz="2400" dirty="0">
                <a:solidFill>
                  <a:srgbClr val="000000"/>
                </a:solidFill>
                <a:effectLst/>
              </a:rPr>
              <a:t>),</a:t>
            </a:r>
            <a:endParaRPr lang="hu-HU" sz="2400" dirty="0">
              <a:solidFill>
                <a:srgbClr val="000000"/>
              </a:solidFill>
              <a:effectLst/>
            </a:endParaRPr>
          </a:p>
          <a:p>
            <a:pPr algn="l">
              <a:spcBef>
                <a:spcPts val="0"/>
              </a:spcBef>
              <a:defRPr/>
            </a:pPr>
            <a:r>
              <a:rPr lang="en-GB" sz="2400" b="1" i="1" dirty="0" err="1" smtClean="0">
                <a:solidFill>
                  <a:srgbClr val="000000"/>
                </a:solidFill>
                <a:effectLst/>
              </a:rPr>
              <a:t>Az</a:t>
            </a:r>
            <a:r>
              <a:rPr lang="en-GB" sz="2400" b="1" i="1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sz="2400" b="1" i="1" dirty="0" err="1">
                <a:solidFill>
                  <a:srgbClr val="000000"/>
                </a:solidFill>
                <a:effectLst/>
              </a:rPr>
              <a:t>oktatás</a:t>
            </a:r>
            <a:r>
              <a:rPr lang="en-GB" sz="2400" b="1" i="1" dirty="0">
                <a:solidFill>
                  <a:srgbClr val="000000"/>
                </a:solidFill>
                <a:effectLst/>
              </a:rPr>
              <a:t> </a:t>
            </a:r>
            <a:r>
              <a:rPr lang="en-GB" sz="2400" b="1" i="1" dirty="0" err="1">
                <a:solidFill>
                  <a:srgbClr val="000000"/>
                </a:solidFill>
                <a:effectLst/>
              </a:rPr>
              <a:t>szintjén</a:t>
            </a:r>
            <a:endParaRPr lang="hu-HU" sz="2400" dirty="0">
              <a:solidFill>
                <a:srgbClr val="000000"/>
              </a:solidFill>
              <a:effectLst/>
            </a:endParaRPr>
          </a:p>
          <a:p>
            <a:pPr algn="l">
              <a:spcBef>
                <a:spcPts val="0"/>
              </a:spcBef>
              <a:defRPr/>
            </a:pPr>
            <a:r>
              <a:rPr lang="en-GB" sz="2400" dirty="0">
                <a:solidFill>
                  <a:srgbClr val="000000"/>
                </a:solidFill>
                <a:effectLst/>
              </a:rPr>
              <a:t>- </a:t>
            </a:r>
            <a:r>
              <a:rPr lang="en-GB" sz="2400" dirty="0" err="1">
                <a:solidFill>
                  <a:srgbClr val="000000"/>
                </a:solidFill>
                <a:effectLst/>
              </a:rPr>
              <a:t>modell</a:t>
            </a:r>
            <a:r>
              <a:rPr lang="en-GB" sz="2400" dirty="0">
                <a:solidFill>
                  <a:srgbClr val="000000"/>
                </a:solidFill>
                <a:effectLst/>
              </a:rPr>
              <a:t>/</a:t>
            </a:r>
            <a:r>
              <a:rPr lang="en-GB" sz="2400" dirty="0" err="1">
                <a:solidFill>
                  <a:srgbClr val="000000"/>
                </a:solidFill>
                <a:effectLst/>
              </a:rPr>
              <a:t>bemutató</a:t>
            </a:r>
            <a:r>
              <a:rPr lang="en-GB" sz="2400" dirty="0">
                <a:solidFill>
                  <a:srgbClr val="000000"/>
                </a:solidFill>
                <a:effectLst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</a:rPr>
              <a:t>gazdaságok</a:t>
            </a:r>
            <a:r>
              <a:rPr lang="en-GB" sz="2400" dirty="0">
                <a:solidFill>
                  <a:srgbClr val="000000"/>
                </a:solidFill>
                <a:effectLst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</a:rPr>
              <a:t>hálózatának</a:t>
            </a:r>
            <a:r>
              <a:rPr lang="en-GB" sz="2400" dirty="0">
                <a:solidFill>
                  <a:srgbClr val="000000"/>
                </a:solidFill>
                <a:effectLst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</a:rPr>
              <a:t>kialakítása</a:t>
            </a:r>
            <a:r>
              <a:rPr lang="en-GB" sz="2400" dirty="0">
                <a:solidFill>
                  <a:srgbClr val="000000"/>
                </a:solidFill>
                <a:effectLst/>
              </a:rPr>
              <a:t>,</a:t>
            </a:r>
            <a:endParaRPr lang="hu-HU" sz="2400" dirty="0">
              <a:solidFill>
                <a:srgbClr val="000000"/>
              </a:solidFill>
              <a:effectLst/>
            </a:endParaRPr>
          </a:p>
          <a:p>
            <a:pPr algn="l">
              <a:spcBef>
                <a:spcPts val="0"/>
              </a:spcBef>
              <a:defRPr/>
            </a:pPr>
            <a:r>
              <a:rPr lang="en-GB" sz="2400" dirty="0" smtClean="0">
                <a:solidFill>
                  <a:srgbClr val="000000"/>
                </a:solidFill>
                <a:effectLst/>
              </a:rPr>
              <a:t>- </a:t>
            </a:r>
            <a:r>
              <a:rPr lang="en-GB" sz="2400" dirty="0" err="1">
                <a:solidFill>
                  <a:srgbClr val="000000"/>
                </a:solidFill>
                <a:effectLst/>
              </a:rPr>
              <a:t>az</a:t>
            </a:r>
            <a:r>
              <a:rPr lang="en-GB" sz="2400" dirty="0">
                <a:solidFill>
                  <a:srgbClr val="000000"/>
                </a:solidFill>
                <a:effectLst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</a:rPr>
              <a:t>oktatás</a:t>
            </a:r>
            <a:r>
              <a:rPr lang="en-GB" sz="2400" dirty="0">
                <a:solidFill>
                  <a:srgbClr val="000000"/>
                </a:solidFill>
                <a:effectLst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</a:rPr>
              <a:t>tartalmi</a:t>
            </a:r>
            <a:r>
              <a:rPr lang="en-GB" sz="2400" dirty="0">
                <a:solidFill>
                  <a:srgbClr val="000000"/>
                </a:solidFill>
                <a:effectLst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</a:rPr>
              <a:t>színvonalának</a:t>
            </a:r>
            <a:r>
              <a:rPr lang="en-GB" sz="2400" dirty="0">
                <a:solidFill>
                  <a:srgbClr val="000000"/>
                </a:solidFill>
                <a:effectLst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</a:rPr>
              <a:t>javítása</a:t>
            </a:r>
            <a:r>
              <a:rPr lang="en-GB" sz="2400" dirty="0">
                <a:solidFill>
                  <a:srgbClr val="000000"/>
                </a:solidFill>
                <a:effectLst/>
              </a:rPr>
              <a:t>.</a:t>
            </a:r>
            <a:endParaRPr lang="hu-HU" sz="2400" dirty="0">
              <a:solidFill>
                <a:srgbClr val="000000"/>
              </a:solidFill>
              <a:effectLst/>
            </a:endParaRPr>
          </a:p>
          <a:p>
            <a:pPr marL="342900" indent="-342900" algn="l" eaLnBrk="1" hangingPunct="1">
              <a:buClr>
                <a:srgbClr val="00FF99"/>
              </a:buClr>
              <a:buFontTx/>
              <a:buChar char="•"/>
              <a:defRPr/>
            </a:pPr>
            <a:endParaRPr lang="hu-HU" altLang="hu-HU" sz="2800" b="1" dirty="0" smtClean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1356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SZIE_PPT_alap_rgb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620000" cy="838200"/>
          </a:xfrm>
        </p:spPr>
        <p:txBody>
          <a:bodyPr/>
          <a:lstStyle/>
          <a:p>
            <a:pPr algn="l"/>
            <a:endParaRPr lang="hu-HU" altLang="hu-HU" sz="3200" smtClean="0">
              <a:solidFill>
                <a:srgbClr val="C00000"/>
              </a:solidFill>
              <a:effectLst/>
              <a:latin typeface="Bembo-AH-Bold"/>
              <a:ea typeface="Bembo-AH-Bold"/>
              <a:cs typeface="Bembo-AH-Bold"/>
            </a:endParaRPr>
          </a:p>
        </p:txBody>
      </p:sp>
      <p:sp>
        <p:nvSpPr>
          <p:cNvPr id="12292" name="Subtitle 2"/>
          <p:cNvSpPr>
            <a:spLocks noGrp="1"/>
          </p:cNvSpPr>
          <p:nvPr>
            <p:ph type="subTitle" idx="1"/>
          </p:nvPr>
        </p:nvSpPr>
        <p:spPr>
          <a:xfrm>
            <a:off x="1289050" y="260350"/>
            <a:ext cx="7620000" cy="5257800"/>
          </a:xfrm>
        </p:spPr>
        <p:txBody>
          <a:bodyPr>
            <a:normAutofit fontScale="92500"/>
          </a:bodyPr>
          <a:lstStyle/>
          <a:p>
            <a:pPr algn="l">
              <a:spcBef>
                <a:spcPct val="0"/>
              </a:spcBef>
            </a:pPr>
            <a:r>
              <a:rPr lang="en-GB" altLang="hu-HU" sz="2400" b="1" i="1" dirty="0" smtClean="0">
                <a:solidFill>
                  <a:srgbClr val="000000"/>
                </a:solidFill>
                <a:effectLst/>
              </a:rPr>
              <a:t>A </a:t>
            </a:r>
            <a:r>
              <a:rPr lang="en-GB" altLang="hu-HU" sz="2400" b="1" i="1" dirty="0" err="1" smtClean="0">
                <a:solidFill>
                  <a:srgbClr val="000000"/>
                </a:solidFill>
                <a:effectLst/>
              </a:rPr>
              <a:t>szaktanácsadás</a:t>
            </a:r>
            <a:r>
              <a:rPr lang="en-GB" altLang="hu-HU" sz="2400" b="1" i="1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b="1" i="1" dirty="0" err="1" smtClean="0">
                <a:solidFill>
                  <a:srgbClr val="000000"/>
                </a:solidFill>
                <a:effectLst/>
              </a:rPr>
              <a:t>szintjén</a:t>
            </a:r>
            <a:endParaRPr lang="hu-HU" altLang="hu-HU" sz="2400" dirty="0" smtClean="0">
              <a:solidFill>
                <a:srgbClr val="000000"/>
              </a:solidFill>
              <a:effectLst/>
            </a:endParaRPr>
          </a:p>
          <a:p>
            <a:pPr algn="l">
              <a:spcBef>
                <a:spcPct val="0"/>
              </a:spcBef>
            </a:pP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- a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szaktanácsadás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intézményesített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rendszerének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 </a:t>
            </a:r>
            <a:r>
              <a:rPr lang="hu-HU" altLang="hu-HU" sz="2400" dirty="0" smtClean="0">
                <a:solidFill>
                  <a:srgbClr val="000000"/>
                </a:solidFill>
                <a:effectLst/>
              </a:rPr>
              <a:t>fejlesztése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,</a:t>
            </a:r>
            <a:endParaRPr lang="hu-HU" altLang="hu-HU" sz="2400" dirty="0" smtClean="0">
              <a:solidFill>
                <a:srgbClr val="000000"/>
              </a:solidFill>
              <a:effectLst/>
            </a:endParaRPr>
          </a:p>
          <a:p>
            <a:pPr algn="l">
              <a:spcBef>
                <a:spcPct val="0"/>
              </a:spcBef>
            </a:pP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- a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szaktanácsadók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képzése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és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továbbképzése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.</a:t>
            </a:r>
            <a:endParaRPr lang="hu-HU" altLang="hu-HU" sz="2400" dirty="0" smtClean="0">
              <a:solidFill>
                <a:srgbClr val="000000"/>
              </a:solidFill>
              <a:effectLst/>
            </a:endParaRPr>
          </a:p>
          <a:p>
            <a:pPr algn="l">
              <a:spcBef>
                <a:spcPct val="0"/>
              </a:spcBef>
            </a:pPr>
            <a:r>
              <a:rPr lang="en-GB" altLang="hu-HU" sz="2400" b="1" i="1" dirty="0" smtClean="0">
                <a:solidFill>
                  <a:srgbClr val="000000"/>
                </a:solidFill>
                <a:effectLst/>
              </a:rPr>
              <a:t>A </a:t>
            </a:r>
            <a:r>
              <a:rPr lang="en-GB" altLang="hu-HU" sz="2400" b="1" i="1" dirty="0" err="1" smtClean="0">
                <a:solidFill>
                  <a:srgbClr val="000000"/>
                </a:solidFill>
                <a:effectLst/>
              </a:rPr>
              <a:t>gazdálkodók</a:t>
            </a:r>
            <a:r>
              <a:rPr lang="en-GB" altLang="hu-HU" sz="2400" b="1" i="1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b="1" i="1" dirty="0" err="1" smtClean="0">
                <a:solidFill>
                  <a:srgbClr val="000000"/>
                </a:solidFill>
                <a:effectLst/>
              </a:rPr>
              <a:t>szintjén</a:t>
            </a:r>
            <a:endParaRPr lang="hu-HU" altLang="hu-HU" sz="2400" dirty="0" smtClean="0">
              <a:solidFill>
                <a:srgbClr val="000000"/>
              </a:solidFill>
              <a:effectLst/>
            </a:endParaRPr>
          </a:p>
          <a:p>
            <a:pPr algn="l">
              <a:spcBef>
                <a:spcPct val="0"/>
              </a:spcBef>
            </a:pP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-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igény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az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új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információra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,</a:t>
            </a:r>
            <a:endParaRPr lang="hu-HU" altLang="hu-HU" sz="2400" dirty="0" smtClean="0">
              <a:solidFill>
                <a:srgbClr val="000000"/>
              </a:solidFill>
              <a:effectLst/>
            </a:endParaRPr>
          </a:p>
          <a:p>
            <a:pPr algn="l">
              <a:spcBef>
                <a:spcPct val="0"/>
              </a:spcBef>
            </a:pP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-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igény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 a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továbbképzésre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,</a:t>
            </a:r>
            <a:endParaRPr lang="hu-HU" altLang="hu-HU" sz="2400" dirty="0" smtClean="0">
              <a:solidFill>
                <a:srgbClr val="000000"/>
              </a:solidFill>
              <a:effectLst/>
            </a:endParaRPr>
          </a:p>
          <a:p>
            <a:pPr algn="l">
              <a:spcBef>
                <a:spcPct val="0"/>
              </a:spcBef>
            </a:pP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-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visszajelzés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 a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politika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, a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kutatás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és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az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oktatás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felé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.</a:t>
            </a:r>
            <a:endParaRPr lang="hu-HU" altLang="hu-HU" sz="2400" dirty="0" smtClean="0">
              <a:solidFill>
                <a:srgbClr val="000000"/>
              </a:solidFill>
              <a:effectLst/>
            </a:endParaRPr>
          </a:p>
          <a:p>
            <a:pPr algn="l">
              <a:spcBef>
                <a:spcPct val="0"/>
              </a:spcBef>
            </a:pPr>
            <a:r>
              <a:rPr lang="en-GB" altLang="hu-HU" sz="2400" b="1" i="1" dirty="0" smtClean="0">
                <a:solidFill>
                  <a:srgbClr val="000000"/>
                </a:solidFill>
                <a:effectLst/>
              </a:rPr>
              <a:t>A </a:t>
            </a:r>
            <a:r>
              <a:rPr lang="en-GB" altLang="hu-HU" sz="2400" b="1" i="1" dirty="0" err="1" smtClean="0">
                <a:solidFill>
                  <a:srgbClr val="000000"/>
                </a:solidFill>
                <a:effectLst/>
              </a:rPr>
              <a:t>gazdaszervezetek</a:t>
            </a:r>
            <a:r>
              <a:rPr lang="en-GB" altLang="hu-HU" sz="2400" b="1" i="1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b="1" i="1" dirty="0" err="1" smtClean="0">
                <a:solidFill>
                  <a:srgbClr val="000000"/>
                </a:solidFill>
                <a:effectLst/>
              </a:rPr>
              <a:t>szintjén</a:t>
            </a:r>
            <a:endParaRPr lang="hu-HU" altLang="hu-HU" sz="2400" dirty="0" smtClean="0">
              <a:solidFill>
                <a:srgbClr val="000000"/>
              </a:solidFill>
              <a:effectLst/>
            </a:endParaRPr>
          </a:p>
          <a:p>
            <a:pPr algn="l">
              <a:spcBef>
                <a:spcPct val="0"/>
              </a:spcBef>
            </a:pP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- a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gazdálkodók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szervezeteinek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fejlesztése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,</a:t>
            </a:r>
            <a:endParaRPr lang="hu-HU" altLang="hu-HU" sz="2400" dirty="0" smtClean="0">
              <a:solidFill>
                <a:srgbClr val="000000"/>
              </a:solidFill>
              <a:effectLst/>
            </a:endParaRPr>
          </a:p>
          <a:p>
            <a:pPr algn="l">
              <a:spcBef>
                <a:spcPct val="0"/>
              </a:spcBef>
            </a:pP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- a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tagok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számának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növelése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,</a:t>
            </a:r>
            <a:endParaRPr lang="hu-HU" altLang="hu-HU" sz="2400" dirty="0" smtClean="0">
              <a:solidFill>
                <a:srgbClr val="000000"/>
              </a:solidFill>
              <a:effectLst/>
            </a:endParaRPr>
          </a:p>
          <a:p>
            <a:pPr algn="l">
              <a:spcBef>
                <a:spcPct val="0"/>
              </a:spcBef>
            </a:pP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-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hatékonyabb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érdekvédelem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.</a:t>
            </a:r>
            <a:endParaRPr lang="hu-HU" altLang="hu-HU" sz="2400" dirty="0" smtClean="0">
              <a:solidFill>
                <a:srgbClr val="000000"/>
              </a:solidFill>
              <a:effectLst/>
            </a:endParaRPr>
          </a:p>
          <a:p>
            <a:pPr algn="l">
              <a:spcBef>
                <a:spcPct val="0"/>
              </a:spcBef>
            </a:pPr>
            <a:r>
              <a:rPr lang="en-GB" altLang="hu-HU" sz="2400" b="1" i="1" dirty="0" smtClean="0">
                <a:solidFill>
                  <a:srgbClr val="000000"/>
                </a:solidFill>
                <a:effectLst/>
              </a:rPr>
              <a:t>A </a:t>
            </a:r>
            <a:r>
              <a:rPr lang="en-GB" altLang="hu-HU" sz="2400" b="1" i="1" dirty="0" err="1" smtClean="0">
                <a:solidFill>
                  <a:srgbClr val="000000"/>
                </a:solidFill>
                <a:effectLst/>
              </a:rPr>
              <a:t>kereskedelmi</a:t>
            </a:r>
            <a:r>
              <a:rPr lang="en-GB" altLang="hu-HU" sz="2400" b="1" i="1" dirty="0" smtClean="0">
                <a:solidFill>
                  <a:srgbClr val="000000"/>
                </a:solidFill>
                <a:effectLst/>
              </a:rPr>
              <a:t>, </a:t>
            </a:r>
            <a:r>
              <a:rPr lang="en-GB" altLang="hu-HU" sz="2400" b="1" i="1" dirty="0" err="1" smtClean="0">
                <a:solidFill>
                  <a:srgbClr val="000000"/>
                </a:solidFill>
                <a:effectLst/>
              </a:rPr>
              <a:t>gép</a:t>
            </a:r>
            <a:r>
              <a:rPr lang="en-GB" altLang="hu-HU" sz="2400" b="1" i="1" dirty="0" smtClean="0">
                <a:solidFill>
                  <a:srgbClr val="000000"/>
                </a:solidFill>
                <a:effectLst/>
              </a:rPr>
              <a:t>- </a:t>
            </a:r>
            <a:r>
              <a:rPr lang="en-GB" altLang="hu-HU" sz="2400" b="1" i="1" dirty="0" err="1" smtClean="0">
                <a:solidFill>
                  <a:srgbClr val="000000"/>
                </a:solidFill>
                <a:effectLst/>
              </a:rPr>
              <a:t>és</a:t>
            </a:r>
            <a:r>
              <a:rPr lang="en-GB" altLang="hu-HU" sz="2400" b="1" i="1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b="1" i="1" dirty="0" err="1" smtClean="0">
                <a:solidFill>
                  <a:srgbClr val="000000"/>
                </a:solidFill>
                <a:effectLst/>
              </a:rPr>
              <a:t>alapanyag</a:t>
            </a:r>
            <a:r>
              <a:rPr lang="en-GB" altLang="hu-HU" sz="2400" b="1" i="1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b="1" i="1" dirty="0" err="1" smtClean="0">
                <a:solidFill>
                  <a:srgbClr val="000000"/>
                </a:solidFill>
                <a:effectLst/>
              </a:rPr>
              <a:t>gyártó</a:t>
            </a:r>
            <a:r>
              <a:rPr lang="en-GB" altLang="hu-HU" sz="2400" b="1" i="1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b="1" i="1" dirty="0" err="1" smtClean="0">
                <a:solidFill>
                  <a:srgbClr val="000000"/>
                </a:solidFill>
                <a:effectLst/>
              </a:rPr>
              <a:t>vállalatok</a:t>
            </a:r>
            <a:r>
              <a:rPr lang="en-GB" altLang="hu-HU" sz="2400" b="1" i="1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b="1" i="1" dirty="0" err="1" smtClean="0">
                <a:solidFill>
                  <a:srgbClr val="000000"/>
                </a:solidFill>
                <a:effectLst/>
              </a:rPr>
              <a:t>szintjén</a:t>
            </a:r>
            <a:endParaRPr lang="hu-HU" altLang="hu-HU" sz="2400" dirty="0" smtClean="0">
              <a:solidFill>
                <a:srgbClr val="000000"/>
              </a:solidFill>
              <a:effectLst/>
            </a:endParaRPr>
          </a:p>
          <a:p>
            <a:pPr algn="l">
              <a:spcBef>
                <a:spcPct val="0"/>
              </a:spcBef>
            </a:pP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- a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gazdálkodók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igényeinek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felmérése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,</a:t>
            </a:r>
            <a:endParaRPr lang="hu-HU" altLang="hu-HU" sz="2400" dirty="0" smtClean="0">
              <a:solidFill>
                <a:srgbClr val="000000"/>
              </a:solidFill>
              <a:effectLst/>
            </a:endParaRPr>
          </a:p>
          <a:p>
            <a:pPr algn="l">
              <a:spcBef>
                <a:spcPct val="0"/>
              </a:spcBef>
            </a:pP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-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az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árúcikkekhez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kötődő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altLang="hu-HU" sz="2400" dirty="0" err="1" smtClean="0">
                <a:solidFill>
                  <a:srgbClr val="000000"/>
                </a:solidFill>
                <a:effectLst/>
              </a:rPr>
              <a:t>tanácsadás</a:t>
            </a:r>
            <a:r>
              <a:rPr lang="hu-HU" altLang="hu-HU" sz="2400" dirty="0" smtClean="0">
                <a:solidFill>
                  <a:srgbClr val="000000"/>
                </a:solidFill>
                <a:effectLst/>
              </a:rPr>
              <a:t> fejlesztése</a:t>
            </a:r>
            <a:r>
              <a:rPr lang="en-GB" altLang="hu-HU" sz="2400" dirty="0" smtClean="0">
                <a:solidFill>
                  <a:srgbClr val="000000"/>
                </a:solidFill>
                <a:effectLst/>
              </a:rPr>
              <a:t>.</a:t>
            </a:r>
            <a:endParaRPr lang="hu-HU" altLang="hu-HU" sz="2400" dirty="0" smtClean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2413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51" y="404664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222648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sz="2400" dirty="0">
                <a:solidFill>
                  <a:srgbClr val="C00000"/>
                </a:solidFill>
                <a:latin typeface="Times New Roman" pitchFamily="18" charset="0"/>
              </a:rPr>
              <a:t>Vélemények a mezőgazdasági tanácsadásról</a:t>
            </a:r>
            <a:endParaRPr lang="hu-HU" sz="2400" dirty="0">
              <a:solidFill>
                <a:srgbClr val="C00000"/>
              </a:solidFill>
              <a:latin typeface="Bembo-AH-Bold"/>
              <a:cs typeface="Bembo-AH-Bold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187624" y="2060848"/>
            <a:ext cx="77277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altLang="hu-HU" sz="2400" b="1" dirty="0">
                <a:latin typeface="Times New Roman" pitchFamily="18" charset="0"/>
              </a:rPr>
              <a:t>Hollandia </a:t>
            </a:r>
            <a:r>
              <a:rPr lang="hu-HU" altLang="hu-HU" sz="2400" dirty="0">
                <a:latin typeface="Times New Roman" pitchFamily="18" charset="0"/>
              </a:rPr>
              <a:t>(N. </a:t>
            </a:r>
            <a:r>
              <a:rPr lang="hu-HU" altLang="hu-HU" sz="2400" dirty="0" err="1">
                <a:latin typeface="Times New Roman" pitchFamily="18" charset="0"/>
              </a:rPr>
              <a:t>Röling</a:t>
            </a:r>
            <a:r>
              <a:rPr lang="hu-HU" altLang="hu-HU" sz="2400" dirty="0">
                <a:latin typeface="Times New Roman" pitchFamily="18" charset="0"/>
              </a:rPr>
              <a:t>)</a:t>
            </a:r>
            <a:endParaRPr lang="hu-HU" altLang="hu-HU" sz="2400" dirty="0"/>
          </a:p>
          <a:p>
            <a:pPr algn="ctr"/>
            <a:r>
              <a:rPr lang="hu-HU" altLang="hu-HU" sz="2400" dirty="0">
                <a:latin typeface="Times New Roman" pitchFamily="18" charset="0"/>
              </a:rPr>
              <a:t>„ A szaktanácsadás az önkéntes tanulás támogatására kialakított rendszer.”</a:t>
            </a:r>
          </a:p>
          <a:p>
            <a:pPr algn="ctr"/>
            <a:endParaRPr lang="hu-HU" altLang="hu-HU" sz="2400" dirty="0"/>
          </a:p>
          <a:p>
            <a:r>
              <a:rPr lang="hu-HU" altLang="hu-HU" sz="2400" b="1" dirty="0">
                <a:latin typeface="Times New Roman" pitchFamily="18" charset="0"/>
              </a:rPr>
              <a:t>Dánia </a:t>
            </a:r>
            <a:r>
              <a:rPr lang="hu-HU" altLang="hu-HU" sz="2400" dirty="0">
                <a:latin typeface="Times New Roman" pitchFamily="18" charset="0"/>
              </a:rPr>
              <a:t>(K. </a:t>
            </a:r>
            <a:r>
              <a:rPr lang="hu-HU" altLang="hu-HU" sz="2400" dirty="0" err="1">
                <a:latin typeface="Times New Roman" pitchFamily="18" charset="0"/>
              </a:rPr>
              <a:t>Simonsen</a:t>
            </a:r>
            <a:r>
              <a:rPr lang="hu-HU" altLang="hu-HU" sz="2400" dirty="0">
                <a:latin typeface="Times New Roman" pitchFamily="18" charset="0"/>
              </a:rPr>
              <a:t>)</a:t>
            </a:r>
            <a:endParaRPr lang="hu-HU" altLang="hu-HU" sz="2400" dirty="0"/>
          </a:p>
          <a:p>
            <a:pPr algn="ctr"/>
            <a:r>
              <a:rPr lang="hu-HU" altLang="hu-HU" sz="2400" dirty="0">
                <a:latin typeface="Times New Roman" pitchFamily="18" charset="0"/>
              </a:rPr>
              <a:t>„ A szaktanácsadás a gazdák szakmai és technológiai ismereteinek bővítését elősegítő tevékenység</a:t>
            </a:r>
            <a:r>
              <a:rPr lang="hu-HU" altLang="hu-HU" sz="2400" dirty="0" smtClean="0">
                <a:latin typeface="Times New Roman" pitchFamily="18" charset="0"/>
              </a:rPr>
              <a:t>.”</a:t>
            </a:r>
          </a:p>
          <a:p>
            <a:pPr algn="ctr"/>
            <a:endParaRPr lang="hu-HU" altLang="hu-HU" sz="2400" b="1" dirty="0">
              <a:latin typeface="Times New Roman" pitchFamily="18" charset="0"/>
            </a:endParaRPr>
          </a:p>
          <a:p>
            <a:r>
              <a:rPr lang="hu-HU" altLang="hu-HU" sz="2400" b="1" dirty="0">
                <a:latin typeface="Times New Roman" pitchFamily="18" charset="0"/>
              </a:rPr>
              <a:t>Írország </a:t>
            </a:r>
            <a:r>
              <a:rPr lang="hu-HU" altLang="hu-HU" sz="2400" dirty="0">
                <a:latin typeface="Times New Roman" pitchFamily="18" charset="0"/>
              </a:rPr>
              <a:t>(Dr. J. </a:t>
            </a:r>
            <a:r>
              <a:rPr lang="hu-HU" altLang="hu-HU" sz="2400" dirty="0" err="1">
                <a:latin typeface="Times New Roman" pitchFamily="18" charset="0"/>
              </a:rPr>
              <a:t>Mannion</a:t>
            </a:r>
            <a:r>
              <a:rPr lang="hu-HU" altLang="hu-HU" sz="2400" dirty="0">
                <a:latin typeface="Times New Roman" pitchFamily="18" charset="0"/>
              </a:rPr>
              <a:t>)</a:t>
            </a:r>
          </a:p>
          <a:p>
            <a:pPr algn="ctr"/>
            <a:r>
              <a:rPr lang="hu-HU" altLang="hu-HU" sz="2400" dirty="0">
                <a:latin typeface="Times New Roman" pitchFamily="18" charset="0"/>
              </a:rPr>
              <a:t>„ A szaktanácsadás olyan tevékenység, melynek során információ átadással hozzásegíthetjük a vidéki lakosságot életszínvonalának emeléséhez.”</a:t>
            </a:r>
          </a:p>
          <a:p>
            <a:pPr algn="ctr"/>
            <a:endParaRPr lang="hu-HU" altLang="hu-HU" b="1" dirty="0">
              <a:latin typeface="Times New Roman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596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SZIE_PPT_alap_rgb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620000" cy="838200"/>
          </a:xfrm>
        </p:spPr>
        <p:txBody>
          <a:bodyPr/>
          <a:lstStyle/>
          <a:p>
            <a:pPr algn="l"/>
            <a:endParaRPr lang="hu-HU" altLang="hu-HU" sz="3200" smtClean="0">
              <a:solidFill>
                <a:srgbClr val="C00000"/>
              </a:solidFill>
              <a:effectLst/>
              <a:latin typeface="Bembo-AH-Bold"/>
              <a:ea typeface="Bembo-AH-Bold"/>
              <a:cs typeface="Bembo-AH-Bold"/>
            </a:endParaRPr>
          </a:p>
        </p:txBody>
      </p:sp>
      <p:sp>
        <p:nvSpPr>
          <p:cNvPr id="13316" name="Subtitle 2"/>
          <p:cNvSpPr>
            <a:spLocks noGrp="1"/>
          </p:cNvSpPr>
          <p:nvPr>
            <p:ph type="subTitle" idx="1"/>
          </p:nvPr>
        </p:nvSpPr>
        <p:spPr>
          <a:xfrm>
            <a:off x="1222375" y="333375"/>
            <a:ext cx="7620000" cy="5257800"/>
          </a:xfrm>
        </p:spPr>
        <p:txBody>
          <a:bodyPr/>
          <a:lstStyle/>
          <a:p>
            <a:pPr algn="l">
              <a:defRPr/>
            </a:pPr>
            <a:r>
              <a:rPr lang="en-GB" sz="2800" dirty="0">
                <a:solidFill>
                  <a:srgbClr val="000000"/>
                </a:solidFill>
                <a:effectLst/>
              </a:rPr>
              <a:t>A </a:t>
            </a:r>
            <a:r>
              <a:rPr lang="en-GB" sz="2800" dirty="0" err="1">
                <a:solidFill>
                  <a:srgbClr val="000000"/>
                </a:solidFill>
                <a:effectLst/>
              </a:rPr>
              <a:t>szaktanácsadásnak</a:t>
            </a:r>
            <a:r>
              <a:rPr lang="en-GB" sz="2800" dirty="0">
                <a:solidFill>
                  <a:srgbClr val="000000"/>
                </a:solidFill>
                <a:effectLst/>
              </a:rPr>
              <a:t> a </a:t>
            </a:r>
            <a:r>
              <a:rPr lang="en-GB" sz="2800" dirty="0" err="1">
                <a:solidFill>
                  <a:srgbClr val="000000"/>
                </a:solidFill>
                <a:effectLst/>
              </a:rPr>
              <a:t>következő</a:t>
            </a:r>
            <a:r>
              <a:rPr lang="en-GB" sz="2800" dirty="0">
                <a:solidFill>
                  <a:srgbClr val="000000"/>
                </a:solidFill>
                <a:effectLst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/>
              </a:rPr>
              <a:t>feladatokat</a:t>
            </a:r>
            <a:r>
              <a:rPr lang="en-GB" sz="2800" dirty="0">
                <a:solidFill>
                  <a:srgbClr val="000000"/>
                </a:solidFill>
                <a:effectLst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/>
              </a:rPr>
              <a:t>kell</a:t>
            </a:r>
            <a:r>
              <a:rPr lang="en-GB" sz="2800" dirty="0">
                <a:solidFill>
                  <a:srgbClr val="000000"/>
                </a:solidFill>
                <a:effectLst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/>
              </a:rPr>
              <a:t>ellátnia</a:t>
            </a:r>
            <a:r>
              <a:rPr lang="en-GB" sz="2800" dirty="0">
                <a:solidFill>
                  <a:srgbClr val="000000"/>
                </a:solidFill>
                <a:effectLst/>
              </a:rPr>
              <a:t> a MIR-</a:t>
            </a:r>
            <a:r>
              <a:rPr lang="en-GB" sz="2800" dirty="0" err="1">
                <a:solidFill>
                  <a:srgbClr val="000000"/>
                </a:solidFill>
                <a:effectLst/>
              </a:rPr>
              <a:t>en</a:t>
            </a:r>
            <a:r>
              <a:rPr lang="en-GB" sz="2800" dirty="0">
                <a:solidFill>
                  <a:srgbClr val="000000"/>
                </a:solidFill>
                <a:effectLst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/>
              </a:rPr>
              <a:t>belül</a:t>
            </a:r>
            <a:r>
              <a:rPr lang="en-GB" sz="2800" dirty="0">
                <a:solidFill>
                  <a:srgbClr val="000000"/>
                </a:solidFill>
                <a:effectLst/>
              </a:rPr>
              <a:t>:</a:t>
            </a:r>
            <a:endParaRPr lang="hu-HU" sz="2800" dirty="0">
              <a:solidFill>
                <a:srgbClr val="000000"/>
              </a:solidFill>
              <a:effectLst/>
            </a:endParaRP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rgbClr val="000000"/>
                </a:solidFill>
                <a:effectLst/>
              </a:rPr>
              <a:t>az információ gyűjtése, feldolgozása és továbbítása az ügyfelek irányába,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rgbClr val="000000"/>
                </a:solidFill>
                <a:effectLst/>
              </a:rPr>
              <a:t>a gazdálkodók ismereti szintjének emelése,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rgbClr val="000000"/>
                </a:solidFill>
                <a:effectLst/>
              </a:rPr>
              <a:t>az ügyfelektől érkező visszajelzések közvetítése az információforrások felé, valamint,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solidFill>
                  <a:srgbClr val="000000"/>
                </a:solidFill>
                <a:effectLst/>
              </a:rPr>
              <a:t>a MIR szervezetei közötti hatékony kapcsolatok kialakításának elősegítése.</a:t>
            </a:r>
          </a:p>
          <a:p>
            <a:pPr marL="342900" indent="-342900" algn="l" eaLnBrk="1" hangingPunct="1">
              <a:buClr>
                <a:srgbClr val="00FF99"/>
              </a:buClr>
              <a:buFontTx/>
              <a:buChar char="•"/>
              <a:defRPr/>
            </a:pPr>
            <a:endParaRPr lang="hu-HU" altLang="hu-HU" sz="2800" b="1" dirty="0" smtClean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7507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SZIE_PPT_alap_rgb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36063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756400" cy="3816350"/>
          </a:xfr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  <a:spcAft>
                <a:spcPts val="600"/>
              </a:spcAft>
              <a:tabLst>
                <a:tab pos="495300" algn="l"/>
              </a:tabLst>
              <a:defRPr/>
            </a:pPr>
            <a:r>
              <a:rPr lang="hu-HU" sz="4000" b="1" dirty="0" smtClean="0">
                <a:solidFill>
                  <a:schemeClr val="tx2"/>
                </a:solidFill>
              </a:rPr>
              <a:t>Köszönöm megtisztelő figyelmüket!</a:t>
            </a:r>
            <a:endParaRPr lang="hu-HU" sz="4000" dirty="0">
              <a:solidFill>
                <a:schemeClr val="tx2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43010" name="Picture 2" descr="D:\Pictures\vicces képek by hopi5\10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09600"/>
            <a:ext cx="3875981" cy="3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450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endParaRPr lang="hu-HU" sz="2400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7620000" cy="4038600"/>
          </a:xfrm>
        </p:spPr>
        <p:txBody>
          <a:bodyPr>
            <a:noAutofit/>
          </a:bodyPr>
          <a:lstStyle/>
          <a:p>
            <a:pPr algn="just"/>
            <a:endParaRPr lang="hu-HU" sz="1400" dirty="0">
              <a:solidFill>
                <a:srgbClr val="727169"/>
              </a:solidFill>
              <a:latin typeface="Helvetica-AH"/>
              <a:cs typeface="Helvetica-AH"/>
            </a:endParaRPr>
          </a:p>
        </p:txBody>
      </p:sp>
    </p:spTree>
    <p:extLst>
      <p:ext uri="{BB962C8B-B14F-4D97-AF65-F5344CB8AC3E}">
        <p14:creationId xmlns:p14="http://schemas.microsoft.com/office/powerpoint/2010/main" val="368171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534" y="1061545"/>
            <a:ext cx="7844866" cy="838200"/>
          </a:xfrm>
        </p:spPr>
        <p:txBody>
          <a:bodyPr>
            <a:normAutofit/>
          </a:bodyPr>
          <a:lstStyle/>
          <a:p>
            <a:pPr algn="l"/>
            <a:endParaRPr lang="hu-HU" sz="2400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7620000" cy="4038600"/>
          </a:xfrm>
        </p:spPr>
        <p:txBody>
          <a:bodyPr>
            <a:noAutofit/>
          </a:bodyPr>
          <a:lstStyle/>
          <a:p>
            <a:pPr algn="just"/>
            <a:endParaRPr lang="hu-HU" sz="1400" dirty="0">
              <a:solidFill>
                <a:srgbClr val="727169"/>
              </a:solidFill>
              <a:latin typeface="Helvetica-AH"/>
              <a:cs typeface="Helvetica-AH"/>
            </a:endParaRPr>
          </a:p>
        </p:txBody>
      </p:sp>
    </p:spTree>
    <p:extLst>
      <p:ext uri="{BB962C8B-B14F-4D97-AF65-F5344CB8AC3E}">
        <p14:creationId xmlns:p14="http://schemas.microsoft.com/office/powerpoint/2010/main" val="35177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endParaRPr lang="hu-HU" sz="2400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7620000" cy="4038600"/>
          </a:xfrm>
        </p:spPr>
        <p:txBody>
          <a:bodyPr>
            <a:noAutofit/>
          </a:bodyPr>
          <a:lstStyle/>
          <a:p>
            <a:pPr algn="just"/>
            <a:endParaRPr lang="hu-HU" sz="1400" dirty="0">
              <a:solidFill>
                <a:srgbClr val="727169"/>
              </a:solidFill>
              <a:latin typeface="Helvetica-AH"/>
              <a:cs typeface="Helvetica-AH"/>
            </a:endParaRPr>
          </a:p>
        </p:txBody>
      </p:sp>
    </p:spTree>
    <p:extLst>
      <p:ext uri="{BB962C8B-B14F-4D97-AF65-F5344CB8AC3E}">
        <p14:creationId xmlns:p14="http://schemas.microsoft.com/office/powerpoint/2010/main" val="368171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sz="2400" dirty="0" smtClean="0">
                <a:solidFill>
                  <a:srgbClr val="09422E"/>
                </a:solidFill>
                <a:latin typeface="Bembo-AH-Bold"/>
                <a:cs typeface="Bembo-AH-Bold"/>
              </a:rPr>
              <a:t>Definíció a mi felfogásunkban</a:t>
            </a:r>
            <a:endParaRPr lang="hu-HU" sz="2400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7620000" cy="4038600"/>
          </a:xfrm>
        </p:spPr>
        <p:txBody>
          <a:bodyPr>
            <a:noAutofit/>
          </a:bodyPr>
          <a:lstStyle/>
          <a:p>
            <a:pPr algn="just"/>
            <a:r>
              <a:rPr lang="hu-HU" altLang="hu-HU" sz="2400" dirty="0">
                <a:solidFill>
                  <a:schemeClr val="tx1"/>
                </a:solidFill>
                <a:latin typeface="Times New Roman" pitchFamily="18" charset="0"/>
              </a:rPr>
              <a:t>A szaktanácsadásnak olyan szolgáltatásnak kell lennie, amely hatékony kommunikációs módszerekkel segíti az ügyfeleket az általuk adaptálható legújabb ismeretek megszerzésében.</a:t>
            </a:r>
          </a:p>
          <a:p>
            <a:pPr algn="just"/>
            <a:endParaRPr lang="hu-HU" sz="2000" dirty="0" smtClean="0">
              <a:solidFill>
                <a:schemeClr val="tx1"/>
              </a:solidFill>
              <a:latin typeface="Helvetica-AH"/>
              <a:cs typeface="Helvetica-AH"/>
            </a:endParaRPr>
          </a:p>
          <a:p>
            <a:pPr algn="just"/>
            <a:endParaRPr lang="hu-HU" sz="2000" dirty="0">
              <a:solidFill>
                <a:schemeClr val="tx1"/>
              </a:solidFill>
              <a:latin typeface="Helvetica-AH"/>
              <a:cs typeface="Helvetica-AH"/>
            </a:endParaRPr>
          </a:p>
        </p:txBody>
      </p:sp>
    </p:spTree>
    <p:extLst>
      <p:ext uri="{BB962C8B-B14F-4D97-AF65-F5344CB8AC3E}">
        <p14:creationId xmlns:p14="http://schemas.microsoft.com/office/powerpoint/2010/main" val="178883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sz="2400" dirty="0" smtClean="0">
                <a:solidFill>
                  <a:srgbClr val="09422E"/>
                </a:solidFill>
                <a:latin typeface="Bembo-AH-Bold"/>
                <a:cs typeface="Bembo-AH-Bold"/>
              </a:rPr>
              <a:t>Definíció a mi felfogásunkban</a:t>
            </a:r>
            <a:endParaRPr lang="hu-HU" sz="2400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7620000" cy="4038600"/>
          </a:xfrm>
        </p:spPr>
        <p:txBody>
          <a:bodyPr>
            <a:noAutofit/>
          </a:bodyPr>
          <a:lstStyle/>
          <a:p>
            <a:pPr algn="just"/>
            <a:r>
              <a:rPr lang="hu-HU" altLang="hu-HU" sz="2400" dirty="0">
                <a:solidFill>
                  <a:schemeClr val="tx1"/>
                </a:solidFill>
                <a:latin typeface="Times New Roman" pitchFamily="18" charset="0"/>
              </a:rPr>
              <a:t>A szaktanácsadásnak olyan szolgáltatásnak kell lennie, amely </a:t>
            </a:r>
            <a:r>
              <a:rPr lang="hu-HU" altLang="hu-HU" sz="2400" u="sng" dirty="0">
                <a:solidFill>
                  <a:srgbClr val="C00000"/>
                </a:solidFill>
                <a:latin typeface="Times New Roman" pitchFamily="18" charset="0"/>
              </a:rPr>
              <a:t>hatékony kommunikációs módszerekkel </a:t>
            </a:r>
            <a:r>
              <a:rPr lang="hu-HU" altLang="hu-HU" sz="2400" dirty="0">
                <a:solidFill>
                  <a:schemeClr val="tx1"/>
                </a:solidFill>
                <a:latin typeface="Times New Roman" pitchFamily="18" charset="0"/>
              </a:rPr>
              <a:t>segíti az ügyfeleket az általuk adaptálható legújabb ismeretek megszerzésében.</a:t>
            </a:r>
          </a:p>
          <a:p>
            <a:pPr algn="just"/>
            <a:endParaRPr lang="hu-HU" sz="2000" dirty="0" smtClean="0">
              <a:solidFill>
                <a:schemeClr val="tx1"/>
              </a:solidFill>
              <a:latin typeface="Helvetica-AH"/>
              <a:cs typeface="Helvetica-AH"/>
            </a:endParaRPr>
          </a:p>
          <a:p>
            <a:pPr algn="just"/>
            <a:endParaRPr lang="hu-HU" sz="2000" dirty="0">
              <a:solidFill>
                <a:schemeClr val="tx1"/>
              </a:solidFill>
              <a:latin typeface="Helvetica-AH"/>
              <a:cs typeface="Helvetica-AH"/>
            </a:endParaRPr>
          </a:p>
        </p:txBody>
      </p:sp>
    </p:spTree>
    <p:extLst>
      <p:ext uri="{BB962C8B-B14F-4D97-AF65-F5344CB8AC3E}">
        <p14:creationId xmlns:p14="http://schemas.microsoft.com/office/powerpoint/2010/main" val="37546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sz="2400" dirty="0" smtClean="0">
                <a:solidFill>
                  <a:srgbClr val="09422E"/>
                </a:solidFill>
                <a:latin typeface="Bembo-AH-Bold"/>
                <a:cs typeface="Bembo-AH-Bold"/>
              </a:rPr>
              <a:t>Definíció a mi felfogásunkban</a:t>
            </a:r>
            <a:endParaRPr lang="hu-HU" sz="2400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7620000" cy="4038600"/>
          </a:xfrm>
        </p:spPr>
        <p:txBody>
          <a:bodyPr>
            <a:noAutofit/>
          </a:bodyPr>
          <a:lstStyle/>
          <a:p>
            <a:pPr algn="just"/>
            <a:r>
              <a:rPr lang="hu-HU" altLang="hu-HU" sz="2400" dirty="0">
                <a:solidFill>
                  <a:schemeClr val="tx1"/>
                </a:solidFill>
                <a:latin typeface="Times New Roman" pitchFamily="18" charset="0"/>
              </a:rPr>
              <a:t>A szaktanácsadásnak olyan szolgáltatásnak kell lennie, amely hatékony kommunikációs módszerekkel segíti az ügyfeleket az általuk </a:t>
            </a:r>
            <a:r>
              <a:rPr lang="hu-HU" altLang="hu-HU" sz="2400" u="sng" dirty="0">
                <a:solidFill>
                  <a:srgbClr val="C00000"/>
                </a:solidFill>
                <a:latin typeface="Times New Roman" pitchFamily="18" charset="0"/>
              </a:rPr>
              <a:t>adaptálható</a:t>
            </a:r>
            <a:r>
              <a:rPr lang="hu-HU" altLang="hu-HU" sz="2400" dirty="0">
                <a:solidFill>
                  <a:schemeClr val="tx1"/>
                </a:solidFill>
                <a:latin typeface="Times New Roman" pitchFamily="18" charset="0"/>
              </a:rPr>
              <a:t> legújabb ismeretek megszerzésében.</a:t>
            </a:r>
          </a:p>
          <a:p>
            <a:pPr algn="just"/>
            <a:endParaRPr lang="hu-HU" sz="2000" dirty="0" smtClean="0">
              <a:solidFill>
                <a:schemeClr val="tx1"/>
              </a:solidFill>
              <a:latin typeface="Helvetica-AH"/>
              <a:cs typeface="Helvetica-AH"/>
            </a:endParaRPr>
          </a:p>
          <a:p>
            <a:pPr algn="just"/>
            <a:endParaRPr lang="hu-HU" sz="2000" dirty="0">
              <a:solidFill>
                <a:schemeClr val="tx1"/>
              </a:solidFill>
              <a:latin typeface="Helvetica-AH"/>
              <a:cs typeface="Helvetica-AH"/>
            </a:endParaRPr>
          </a:p>
        </p:txBody>
      </p:sp>
    </p:spTree>
    <p:extLst>
      <p:ext uri="{BB962C8B-B14F-4D97-AF65-F5344CB8AC3E}">
        <p14:creationId xmlns:p14="http://schemas.microsoft.com/office/powerpoint/2010/main" val="37546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sz="2400" dirty="0" smtClean="0">
                <a:solidFill>
                  <a:srgbClr val="0070C0"/>
                </a:solidFill>
                <a:latin typeface="Bembo-AH-Bold"/>
                <a:cs typeface="Bembo-AH-Bold"/>
              </a:rPr>
              <a:t>Definíció a mi felfogásunkban</a:t>
            </a:r>
            <a:endParaRPr lang="hu-HU" sz="2400" dirty="0">
              <a:solidFill>
                <a:srgbClr val="0070C0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7620000" cy="4038600"/>
          </a:xfrm>
        </p:spPr>
        <p:txBody>
          <a:bodyPr>
            <a:noAutofit/>
          </a:bodyPr>
          <a:lstStyle/>
          <a:p>
            <a:pPr algn="just"/>
            <a:r>
              <a:rPr lang="hu-HU" altLang="hu-HU" sz="2400" dirty="0">
                <a:solidFill>
                  <a:schemeClr val="tx1"/>
                </a:solidFill>
                <a:latin typeface="Times New Roman" pitchFamily="18" charset="0"/>
              </a:rPr>
              <a:t>A szaktanácsadásnak olyan szolgáltatásnak kell lennie, amely hatékony kommunikációs módszerekkel segíti az ügyfeleket az általuk adaptálható </a:t>
            </a:r>
            <a:r>
              <a:rPr lang="hu-HU" altLang="hu-HU" sz="2400" u="sng" dirty="0">
                <a:solidFill>
                  <a:srgbClr val="C00000"/>
                </a:solidFill>
                <a:latin typeface="Times New Roman" pitchFamily="18" charset="0"/>
              </a:rPr>
              <a:t>legújabb ismeretek </a:t>
            </a:r>
            <a:r>
              <a:rPr lang="hu-HU" altLang="hu-HU" sz="2400" dirty="0">
                <a:solidFill>
                  <a:schemeClr val="tx1"/>
                </a:solidFill>
                <a:latin typeface="Times New Roman" pitchFamily="18" charset="0"/>
              </a:rPr>
              <a:t>megszerzésében.</a:t>
            </a:r>
          </a:p>
          <a:p>
            <a:pPr algn="just"/>
            <a:endParaRPr lang="hu-HU" sz="2000" dirty="0" smtClean="0">
              <a:solidFill>
                <a:schemeClr val="tx1"/>
              </a:solidFill>
              <a:latin typeface="Helvetica-AH"/>
              <a:cs typeface="Helvetica-AH"/>
            </a:endParaRPr>
          </a:p>
          <a:p>
            <a:pPr algn="just"/>
            <a:endParaRPr lang="hu-HU" sz="2000" dirty="0">
              <a:solidFill>
                <a:schemeClr val="tx1"/>
              </a:solidFill>
              <a:latin typeface="Helvetica-AH"/>
              <a:cs typeface="Helvetica-AH"/>
            </a:endParaRPr>
          </a:p>
        </p:txBody>
      </p:sp>
    </p:spTree>
    <p:extLst>
      <p:ext uri="{BB962C8B-B14F-4D97-AF65-F5344CB8AC3E}">
        <p14:creationId xmlns:p14="http://schemas.microsoft.com/office/powerpoint/2010/main" val="37546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SZIE_PPT_alap_rgb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620000" cy="531813"/>
          </a:xfrm>
        </p:spPr>
        <p:txBody>
          <a:bodyPr/>
          <a:lstStyle/>
          <a:p>
            <a:pPr algn="l"/>
            <a:r>
              <a:rPr lang="hu-HU" altLang="hu-HU" sz="2400" smtClean="0">
                <a:solidFill>
                  <a:srgbClr val="C00000"/>
                </a:solidFill>
                <a:effectLst/>
                <a:latin typeface="Bembo-AH-Bold"/>
                <a:ea typeface="Bembo-AH-Bold"/>
                <a:cs typeface="Bembo-AH-Bold"/>
              </a:rPr>
              <a:t>A szaktanácsadói munka elsődleges célkitűzései</a:t>
            </a:r>
          </a:p>
        </p:txBody>
      </p:sp>
      <p:sp>
        <p:nvSpPr>
          <p:cNvPr id="7172" name="Subtitle 2"/>
          <p:cNvSpPr>
            <a:spLocks noGrp="1"/>
          </p:cNvSpPr>
          <p:nvPr>
            <p:ph type="subTitle" idx="1"/>
          </p:nvPr>
        </p:nvSpPr>
        <p:spPr>
          <a:xfrm>
            <a:off x="1115616" y="1295400"/>
            <a:ext cx="4104456" cy="5257800"/>
          </a:xfrm>
        </p:spPr>
        <p:txBody>
          <a:bodyPr/>
          <a:lstStyle/>
          <a:p>
            <a:pPr algn="l" eaLnBrk="1" hangingPunct="1">
              <a:buClr>
                <a:srgbClr val="00FF99"/>
              </a:buClr>
              <a:defRPr/>
            </a:pPr>
            <a:r>
              <a:rPr lang="hu-HU" altLang="hu-HU" sz="2800" b="1" dirty="0">
                <a:solidFill>
                  <a:srgbClr val="000000"/>
                </a:solidFill>
                <a:effectLst/>
              </a:rPr>
              <a:t>Gazdasági célok</a:t>
            </a:r>
            <a:r>
              <a:rPr lang="hu-HU" altLang="hu-HU" sz="2800" b="1" dirty="0" smtClean="0">
                <a:solidFill>
                  <a:srgbClr val="000000"/>
                </a:solidFill>
                <a:effectLst/>
              </a:rPr>
              <a:t>:</a:t>
            </a:r>
          </a:p>
          <a:p>
            <a:pPr marL="342900" indent="-342900" algn="l"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endParaRPr lang="hu-HU" altLang="hu-HU" sz="2400" kern="1200" dirty="0" smtClean="0">
              <a:solidFill>
                <a:prstClr val="black"/>
              </a:solidFill>
              <a:effectLst/>
              <a:latin typeface="Times New Roman"/>
            </a:endParaRPr>
          </a:p>
          <a:p>
            <a:pPr marL="342900" indent="-342900" algn="l"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hu-HU" altLang="hu-HU" sz="2400" kern="1200" dirty="0" smtClean="0">
                <a:solidFill>
                  <a:prstClr val="black"/>
                </a:solidFill>
                <a:effectLst/>
                <a:latin typeface="Times New Roman"/>
              </a:rPr>
              <a:t>Termelékenység </a:t>
            </a:r>
            <a:r>
              <a:rPr lang="hu-HU" altLang="hu-HU" sz="2400" kern="1200" dirty="0">
                <a:solidFill>
                  <a:prstClr val="black"/>
                </a:solidFill>
                <a:effectLst/>
                <a:latin typeface="Times New Roman"/>
              </a:rPr>
              <a:t>növelése</a:t>
            </a:r>
          </a:p>
          <a:p>
            <a:pPr marL="342900" indent="-342900" algn="l"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hu-HU" altLang="hu-HU" sz="2400" kern="1200" dirty="0">
                <a:solidFill>
                  <a:prstClr val="black"/>
                </a:solidFill>
                <a:effectLst/>
                <a:latin typeface="Times New Roman"/>
              </a:rPr>
              <a:t>Technikai haladás elősegítése</a:t>
            </a:r>
          </a:p>
          <a:p>
            <a:pPr marL="342900" indent="-342900" algn="l"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hu-HU" altLang="hu-HU" sz="2400" kern="1200" dirty="0">
                <a:solidFill>
                  <a:prstClr val="black"/>
                </a:solidFill>
                <a:effectLst/>
                <a:latin typeface="Times New Roman"/>
              </a:rPr>
              <a:t>Anyagi eszközök optimális felhasználásának </a:t>
            </a:r>
            <a:r>
              <a:rPr lang="hu-HU" altLang="hu-HU" sz="2400" kern="1200" dirty="0" smtClean="0">
                <a:solidFill>
                  <a:prstClr val="black"/>
                </a:solidFill>
                <a:effectLst/>
                <a:latin typeface="Times New Roman"/>
              </a:rPr>
              <a:t>biztosítása</a:t>
            </a:r>
          </a:p>
          <a:p>
            <a:pPr marL="342900" indent="-342900" algn="l"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hu-HU" altLang="hu-HU" sz="2400" kern="1200" dirty="0" smtClean="0">
                <a:solidFill>
                  <a:prstClr val="black"/>
                </a:solidFill>
                <a:effectLst/>
                <a:latin typeface="Times New Roman"/>
              </a:rPr>
              <a:t>(Büntetések elkerülése)</a:t>
            </a:r>
            <a:endParaRPr lang="hu-HU" altLang="hu-HU" sz="2400" kern="1200" dirty="0">
              <a:solidFill>
                <a:prstClr val="black"/>
              </a:solidFill>
              <a:effectLst/>
              <a:latin typeface="Times New Roman"/>
            </a:endParaRPr>
          </a:p>
          <a:p>
            <a:pPr marL="342900" indent="-342900" algn="l" eaLnBrk="1" hangingPunct="1">
              <a:buClr>
                <a:srgbClr val="00FF99"/>
              </a:buClr>
              <a:buFontTx/>
              <a:buChar char="•"/>
              <a:defRPr/>
            </a:pPr>
            <a:endParaRPr lang="hu-HU" altLang="hu-HU" sz="2800" b="1" dirty="0" smtClean="0">
              <a:solidFill>
                <a:srgbClr val="000000"/>
              </a:solidFill>
              <a:effectLst/>
            </a:endParaRPr>
          </a:p>
        </p:txBody>
      </p:sp>
      <p:sp>
        <p:nvSpPr>
          <p:cNvPr id="5127" name="Szövegdoboz 2"/>
          <p:cNvSpPr txBox="1">
            <a:spLocks noChangeArrowheads="1"/>
          </p:cNvSpPr>
          <p:nvPr/>
        </p:nvSpPr>
        <p:spPr bwMode="auto">
          <a:xfrm>
            <a:off x="4932363" y="1412875"/>
            <a:ext cx="3743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hu-HU" altLang="hu-HU" sz="1800"/>
          </a:p>
        </p:txBody>
      </p:sp>
      <p:sp>
        <p:nvSpPr>
          <p:cNvPr id="4" name="Szövegdoboz 3"/>
          <p:cNvSpPr txBox="1"/>
          <p:nvPr/>
        </p:nvSpPr>
        <p:spPr>
          <a:xfrm>
            <a:off x="5076056" y="1243013"/>
            <a:ext cx="3839344" cy="344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2800" b="1" dirty="0">
                <a:solidFill>
                  <a:srgbClr val="000000"/>
                </a:solidFill>
              </a:rPr>
              <a:t>Társadalmi célok: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hu-HU" altLang="hu-HU" sz="2400" dirty="0">
              <a:solidFill>
                <a:prstClr val="black"/>
              </a:solidFill>
              <a:latin typeface="Times New Roman"/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2400" dirty="0">
                <a:solidFill>
                  <a:prstClr val="black"/>
                </a:solidFill>
                <a:latin typeface="Times New Roman"/>
              </a:rPr>
              <a:t>Életszínvonal emelése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2400" dirty="0">
                <a:solidFill>
                  <a:prstClr val="black"/>
                </a:solidFill>
                <a:latin typeface="Times New Roman"/>
              </a:rPr>
              <a:t>Társadalmi törekvések elérése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2400" dirty="0">
                <a:solidFill>
                  <a:prstClr val="black"/>
                </a:solidFill>
                <a:latin typeface="Times New Roman"/>
              </a:rPr>
              <a:t>Alkalmazkodás a változó társadalmi </a:t>
            </a:r>
            <a:r>
              <a:rPr lang="hu-HU" altLang="hu-HU" sz="2400" dirty="0" err="1" smtClean="0">
                <a:solidFill>
                  <a:prstClr val="black"/>
                </a:solidFill>
                <a:latin typeface="Times New Roman"/>
              </a:rPr>
              <a:t>követelmé-nyekhez</a:t>
            </a:r>
            <a:endParaRPr lang="hu-HU" altLang="hu-HU" sz="2400" b="1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endParaRPr lang="hu-HU" dirty="0"/>
          </a:p>
          <a:p>
            <a:pPr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7778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980728"/>
            <a:ext cx="7620000" cy="4038600"/>
          </a:xfrm>
        </p:spPr>
        <p:txBody>
          <a:bodyPr>
            <a:noAutofit/>
          </a:bodyPr>
          <a:lstStyle/>
          <a:p>
            <a:pPr marL="6350" indent="7938" algn="l" defTabSz="914400" fontAlgn="base">
              <a:spcBef>
                <a:spcPts val="250"/>
              </a:spcBef>
              <a:spcAft>
                <a:spcPct val="0"/>
              </a:spcAft>
              <a:buClr>
                <a:srgbClr val="F07F09"/>
              </a:buClr>
              <a:buSzPct val="80000"/>
            </a:pPr>
            <a:r>
              <a:rPr lang="hu-HU" altLang="hu-HU" sz="2800" dirty="0" smtClean="0">
                <a:solidFill>
                  <a:schemeClr val="tx1"/>
                </a:solidFill>
                <a:latin typeface="Times New Roman" pitchFamily="18" charset="0"/>
              </a:rPr>
              <a:t>A </a:t>
            </a:r>
            <a:r>
              <a:rPr lang="hu-HU" altLang="hu-HU" sz="2800" dirty="0">
                <a:solidFill>
                  <a:schemeClr val="tx1"/>
                </a:solidFill>
                <a:latin typeface="Times New Roman" pitchFamily="18" charset="0"/>
              </a:rPr>
              <a:t>mezőgazdasági szaktanácsadás feladatainak bővülése miatt, egyre inkább </a:t>
            </a:r>
            <a:r>
              <a:rPr lang="hu-HU" altLang="hu-HU" sz="2800" dirty="0">
                <a:solidFill>
                  <a:srgbClr val="C00000"/>
                </a:solidFill>
                <a:latin typeface="Times New Roman" pitchFamily="18" charset="0"/>
              </a:rPr>
              <a:t>vidékfejlesztési</a:t>
            </a:r>
            <a:r>
              <a:rPr lang="hu-HU" altLang="hu-HU" sz="2800" dirty="0">
                <a:solidFill>
                  <a:schemeClr val="tx1"/>
                </a:solidFill>
                <a:latin typeface="Times New Roman" pitchFamily="18" charset="0"/>
              </a:rPr>
              <a:t> feladatokat is ellát.</a:t>
            </a:r>
          </a:p>
          <a:p>
            <a:pPr marL="6350" lvl="0" indent="7938" algn="l" defTabSz="914400" fontAlgn="base">
              <a:spcBef>
                <a:spcPts val="250"/>
              </a:spcBef>
              <a:spcAft>
                <a:spcPct val="0"/>
              </a:spcAft>
              <a:buClr>
                <a:srgbClr val="F07F09"/>
              </a:buClr>
              <a:buSzPct val="80000"/>
            </a:pPr>
            <a:endParaRPr lang="hu-HU" altLang="hu-HU" sz="2800" dirty="0">
              <a:solidFill>
                <a:prstClr val="black"/>
              </a:solidFill>
              <a:latin typeface="Times New Roman" pitchFamily="18" charset="0"/>
            </a:endParaRPr>
          </a:p>
          <a:p>
            <a:pPr marL="6350" lvl="0" indent="7938" algn="l" defTabSz="914400" fontAlgn="base">
              <a:spcBef>
                <a:spcPts val="250"/>
              </a:spcBef>
              <a:spcAft>
                <a:spcPct val="0"/>
              </a:spcAft>
              <a:buClr>
                <a:srgbClr val="F07F09"/>
              </a:buClr>
              <a:buSzPct val="80000"/>
            </a:pPr>
            <a:r>
              <a:rPr lang="hu-HU" altLang="hu-HU" sz="2800" dirty="0" smtClean="0">
                <a:solidFill>
                  <a:prstClr val="black"/>
                </a:solidFill>
                <a:latin typeface="Times New Roman" pitchFamily="18" charset="0"/>
              </a:rPr>
              <a:t>A </a:t>
            </a:r>
            <a:r>
              <a:rPr lang="hu-HU" altLang="hu-HU" sz="2800" dirty="0">
                <a:solidFill>
                  <a:prstClr val="black"/>
                </a:solidFill>
                <a:latin typeface="Times New Roman" pitchFamily="18" charset="0"/>
              </a:rPr>
              <a:t>vidékfejlesztés mindazokat a tevékenységeket takarja, amelyek: </a:t>
            </a:r>
          </a:p>
          <a:p>
            <a:pPr marL="265113" lvl="0" indent="-265113" algn="l" defTabSz="914400" fontAlgn="base">
              <a:spcBef>
                <a:spcPts val="250"/>
              </a:spcBef>
              <a:spcAft>
                <a:spcPct val="0"/>
              </a:spcAft>
              <a:buClr>
                <a:srgbClr val="F07F09"/>
              </a:buClr>
              <a:buSzPct val="80000"/>
              <a:buFont typeface="Wingdings 2" pitchFamily="18" charset="2"/>
              <a:buChar char=""/>
            </a:pPr>
            <a:r>
              <a:rPr lang="hu-HU" altLang="hu-HU" sz="2400" dirty="0">
                <a:solidFill>
                  <a:prstClr val="black"/>
                </a:solidFill>
                <a:latin typeface="Times New Roman" pitchFamily="18" charset="0"/>
              </a:rPr>
              <a:t>a vidéki térségekben élő lakosság életminőségét javítják, </a:t>
            </a:r>
          </a:p>
          <a:p>
            <a:pPr marL="265113" lvl="0" indent="-265113" algn="l" defTabSz="914400" fontAlgn="base">
              <a:spcBef>
                <a:spcPts val="250"/>
              </a:spcBef>
              <a:spcAft>
                <a:spcPct val="0"/>
              </a:spcAft>
              <a:buClr>
                <a:srgbClr val="F07F09"/>
              </a:buClr>
              <a:buSzPct val="80000"/>
              <a:buFont typeface="Wingdings 2" pitchFamily="18" charset="2"/>
              <a:buChar char=""/>
            </a:pPr>
            <a:r>
              <a:rPr lang="hu-HU" altLang="hu-HU" sz="2400" dirty="0">
                <a:solidFill>
                  <a:prstClr val="black"/>
                </a:solidFill>
                <a:latin typeface="Times New Roman" pitchFamily="18" charset="0"/>
              </a:rPr>
              <a:t>a környezet és a természeti táj, valamint a </a:t>
            </a:r>
            <a:r>
              <a:rPr lang="hu-HU" altLang="hu-HU" sz="2400" dirty="0" err="1" smtClean="0">
                <a:solidFill>
                  <a:prstClr val="black"/>
                </a:solidFill>
                <a:latin typeface="Times New Roman" pitchFamily="18" charset="0"/>
              </a:rPr>
              <a:t>kulturtáj</a:t>
            </a:r>
            <a:r>
              <a:rPr lang="hu-HU" altLang="hu-HU" sz="2400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hu-HU" altLang="hu-HU" sz="2400" dirty="0">
                <a:solidFill>
                  <a:prstClr val="black"/>
                </a:solidFill>
                <a:latin typeface="Times New Roman" pitchFamily="18" charset="0"/>
              </a:rPr>
              <a:t>megőrzését szolgálják és </a:t>
            </a:r>
          </a:p>
          <a:p>
            <a:pPr marL="265113" lvl="0" indent="-265113" algn="l" defTabSz="914400" fontAlgn="base">
              <a:spcBef>
                <a:spcPts val="250"/>
              </a:spcBef>
              <a:spcAft>
                <a:spcPct val="0"/>
              </a:spcAft>
              <a:buClr>
                <a:srgbClr val="F07F09"/>
              </a:buClr>
              <a:buSzPct val="80000"/>
              <a:buFont typeface="Wingdings 2" pitchFamily="18" charset="2"/>
              <a:buChar char=""/>
            </a:pPr>
            <a:r>
              <a:rPr lang="hu-HU" altLang="hu-HU" sz="2400" dirty="0">
                <a:solidFill>
                  <a:prstClr val="black"/>
                </a:solidFill>
                <a:latin typeface="Times New Roman" pitchFamily="18" charset="0"/>
              </a:rPr>
              <a:t>megteremtik a vidéki térségek fenntartható fejlődését a vidék adottságainak, </a:t>
            </a:r>
            <a:r>
              <a:rPr lang="hu-HU" altLang="hu-HU" sz="2400" dirty="0" smtClean="0">
                <a:solidFill>
                  <a:prstClr val="black"/>
                </a:solidFill>
                <a:latin typeface="Times New Roman" pitchFamily="18" charset="0"/>
              </a:rPr>
              <a:t>sajátosságainak </a:t>
            </a:r>
            <a:r>
              <a:rPr lang="hu-HU" altLang="hu-HU" sz="2400" dirty="0">
                <a:solidFill>
                  <a:prstClr val="black"/>
                </a:solidFill>
                <a:latin typeface="Times New Roman" pitchFamily="18" charset="0"/>
              </a:rPr>
              <a:t>megfelelően</a:t>
            </a:r>
            <a:r>
              <a:rPr lang="hu-HU" altLang="hu-HU" sz="2400" dirty="0" smtClean="0">
                <a:solidFill>
                  <a:prstClr val="black"/>
                </a:solidFill>
                <a:latin typeface="Times New Roman" pitchFamily="18" charset="0"/>
              </a:rPr>
              <a:t>.</a:t>
            </a:r>
            <a:endParaRPr lang="hu-HU" sz="2400" dirty="0">
              <a:solidFill>
                <a:srgbClr val="727169"/>
              </a:solidFill>
              <a:latin typeface="Helvetica-AH"/>
              <a:cs typeface="Helvetica-AH"/>
            </a:endParaRPr>
          </a:p>
        </p:txBody>
      </p:sp>
    </p:spTree>
    <p:extLst>
      <p:ext uri="{BB962C8B-B14F-4D97-AF65-F5344CB8AC3E}">
        <p14:creationId xmlns:p14="http://schemas.microsoft.com/office/powerpoint/2010/main" val="53063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</TotalTime>
  <Words>1323</Words>
  <Application>Microsoft Office PowerPoint</Application>
  <PresentationFormat>Diavetítés a képernyőre (4:3 oldalarány)</PresentationFormat>
  <Paragraphs>234</Paragraphs>
  <Slides>34</Slides>
  <Notes>2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34</vt:i4>
      </vt:variant>
    </vt:vector>
  </HeadingPairs>
  <TitlesOfParts>
    <vt:vector size="46" baseType="lpstr">
      <vt:lpstr>Arial</vt:lpstr>
      <vt:lpstr>Bembo-AH-Bold</vt:lpstr>
      <vt:lpstr>Calibri</vt:lpstr>
      <vt:lpstr>Constantia</vt:lpstr>
      <vt:lpstr>Garamond</vt:lpstr>
      <vt:lpstr>Helvetica-AH</vt:lpstr>
      <vt:lpstr>Times New Roman</vt:lpstr>
      <vt:lpstr>Tw Cen MT</vt:lpstr>
      <vt:lpstr>Wingdings</vt:lpstr>
      <vt:lpstr>Wingdings 2</vt:lpstr>
      <vt:lpstr>Office Theme</vt:lpstr>
      <vt:lpstr>Visio</vt:lpstr>
      <vt:lpstr> A falugazdászok szaktanácsadási feladatai  „Az okos tanács nem gomba, hogy ott is teremjen, ahol nem vetették.” (Jókai Mór)</vt:lpstr>
      <vt:lpstr>A szaktanácsadás létjogosultsága</vt:lpstr>
      <vt:lpstr>Vélemények a mezőgazdasági tanácsadásról</vt:lpstr>
      <vt:lpstr>Definíció a mi felfogásunkban</vt:lpstr>
      <vt:lpstr>Definíció a mi felfogásunkban</vt:lpstr>
      <vt:lpstr>Definíció a mi felfogásunkban</vt:lpstr>
      <vt:lpstr>Definíció a mi felfogásunkban</vt:lpstr>
      <vt:lpstr>A szaktanácsadói munka elsődleges célkitűzései</vt:lpstr>
      <vt:lpstr>PowerPoint bemutató</vt:lpstr>
      <vt:lpstr>Szaktanácsadási stratégiák</vt:lpstr>
      <vt:lpstr>Mezőgazdasági és Vidékfejlesztési Tanácsadás Magyarországon</vt:lpstr>
      <vt:lpstr>Falugazdász hálózat</vt:lpstr>
      <vt:lpstr>PowerPoint bemutató</vt:lpstr>
      <vt:lpstr>Támogatott szaktanácsadás</vt:lpstr>
      <vt:lpstr>A támogatott szaktanácsadóval szembeni követelmények</vt:lpstr>
      <vt:lpstr>PowerPoint bemutató</vt:lpstr>
      <vt:lpstr>Tanácsadási témák iránti igény Magyarországon</vt:lpstr>
      <vt:lpstr>A hatékony szaktanácsadó tulajdonságai</vt:lpstr>
      <vt:lpstr>PowerPoint bemutató</vt:lpstr>
      <vt:lpstr>PowerPoint bemutató</vt:lpstr>
      <vt:lpstr>Mennyiség, vagy minőség? Avagy elégséges a szaktudás?</vt:lpstr>
      <vt:lpstr>A szaktanácsadó további feladatai</vt:lpstr>
      <vt:lpstr>PowerPoint bemutató</vt:lpstr>
      <vt:lpstr>Mezőgazdasági ismereti és információs rendszer</vt:lpstr>
      <vt:lpstr>PowerPoint bemutató</vt:lpstr>
      <vt:lpstr>PowerPoint bemutató</vt:lpstr>
      <vt:lpstr>Következtetések, javaslatok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Próbaszöveg</dc:title>
  <dc:creator>laci laci</dc:creator>
  <cp:lastModifiedBy>Acer</cp:lastModifiedBy>
  <cp:revision>101</cp:revision>
  <dcterms:created xsi:type="dcterms:W3CDTF">2010-07-05T13:23:17Z</dcterms:created>
  <dcterms:modified xsi:type="dcterms:W3CDTF">2017-06-27T10:59:05Z</dcterms:modified>
</cp:coreProperties>
</file>