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63" r:id="rId2"/>
    <p:sldId id="292" r:id="rId3"/>
    <p:sldId id="284" r:id="rId4"/>
    <p:sldId id="331" r:id="rId5"/>
    <p:sldId id="379" r:id="rId6"/>
    <p:sldId id="380" r:id="rId7"/>
    <p:sldId id="383" r:id="rId8"/>
    <p:sldId id="384" r:id="rId9"/>
    <p:sldId id="378" r:id="rId10"/>
    <p:sldId id="381" r:id="rId11"/>
    <p:sldId id="382" r:id="rId12"/>
    <p:sldId id="377" r:id="rId13"/>
    <p:sldId id="333" r:id="rId14"/>
    <p:sldId id="334" r:id="rId15"/>
    <p:sldId id="386" r:id="rId16"/>
    <p:sldId id="346" r:id="rId17"/>
    <p:sldId id="309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7" autoAdjust="0"/>
    <p:restoredTop sz="81943" autoAdjust="0"/>
  </p:normalViewPr>
  <p:slideViewPr>
    <p:cSldViewPr>
      <p:cViewPr>
        <p:scale>
          <a:sx n="80" d="100"/>
          <a:sy n="80" d="100"/>
        </p:scale>
        <p:origin x="-1627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5DF5F-D3BE-4FC6-A02C-15F8ACA88681}" type="datetimeFigureOut">
              <a:rPr lang="hu-HU" smtClean="0"/>
              <a:pPr/>
              <a:t>2017.12.04.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578D1-4867-45A4-BAF0-34646D65626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dirty="0" smtClean="0"/>
              <a:t>Az agrárpolitika terület, amelyért az uniós tagországok kormányai közös megegyezés alapján együttesen felelnek – ennek megfelelően 2013-ban a mezőgazdaságra fordítandó közpénzeket is összevonták. Az egyes tagországoknak célzottan nyújtott szakpolitikai és pénzügyi támogatás helyett tehát jelenleg a mezőgazdaság támogatása az EU egészének szintjén valósul meg. – </a:t>
            </a:r>
            <a:r>
              <a:rPr lang="hu-HU" i="1" dirty="0" smtClean="0"/>
              <a:t>erről azonban ne mondj többet, mondván, hogy nem a te szakterületed. Helyette, mint az NFM miniszteri biztosa</a:t>
            </a:r>
            <a:r>
              <a:rPr lang="hu-HU" dirty="0" smtClean="0"/>
              <a:t>, hívd fel a figyelmet azokra a </a:t>
            </a:r>
            <a:r>
              <a:rPr lang="hu-HU" b="1" dirty="0" smtClean="0"/>
              <a:t>közvetlen uniós forrásokra, amelyek jelentős mértékben támogathatják a hazai mezőgazdaság, különös tekintettel az ökológiai gazdálkodás arányának és versenyképességének a növelését.</a:t>
            </a:r>
          </a:p>
          <a:p>
            <a:pPr>
              <a:spcBef>
                <a:spcPct val="0"/>
              </a:spcBef>
            </a:pPr>
            <a:r>
              <a:rPr lang="hu-HU" dirty="0" smtClean="0"/>
              <a:t>Ezek a források szervesen kapcsolódnak az </a:t>
            </a:r>
            <a:r>
              <a:rPr lang="hu-HU" dirty="0" err="1" smtClean="0"/>
              <a:t>Europa</a:t>
            </a:r>
            <a:r>
              <a:rPr lang="hu-HU" dirty="0" smtClean="0"/>
              <a:t> 2020 stratégia megvalósításához, amely összerendezi és a végrehajtás során együtt kezeli a gazdasági- társadalmi- és környezeti szempontokat. Az ebben megfogalmazott célok teljesüléséhez biztosít keretrendszert a kohéziós politika, amely céljaira a 2014-2020-as programozási időszakban 351,8 milliárd euró lett elkülönítve, ezen belül az Európai Bizottság 17 közvetlen brüsszeli kifizetésű szakpolitikai programot hirdetett meg, több mint 130,5 milliárd euró értékben. </a:t>
            </a:r>
          </a:p>
          <a:p>
            <a:pPr>
              <a:spcBef>
                <a:spcPct val="0"/>
              </a:spcBef>
            </a:pPr>
            <a:r>
              <a:rPr lang="hu-HU" dirty="0" smtClean="0"/>
              <a:t>A programok tématerületei között kiemelt helyen szerepel a KKV szektor versenyképességének a növelése, a </a:t>
            </a:r>
            <a:r>
              <a:rPr lang="hu-HU" b="1" dirty="0" smtClean="0"/>
              <a:t>természet- és környezetvédelem</a:t>
            </a:r>
            <a:r>
              <a:rPr lang="hu-HU" dirty="0" smtClean="0"/>
              <a:t>, az erőforrás hatékonyság, valamint a </a:t>
            </a:r>
            <a:r>
              <a:rPr lang="hu-HU" b="1" dirty="0" smtClean="0"/>
              <a:t>kutatás-fejlesztés</a:t>
            </a:r>
            <a:r>
              <a:rPr lang="hu-HU" dirty="0" smtClean="0"/>
              <a:t>, amely területekhez kapcsolódó projektek pénzügyi eszközei a például </a:t>
            </a:r>
            <a:r>
              <a:rPr lang="hu-HU" b="1" dirty="0" smtClean="0"/>
              <a:t>LIFE</a:t>
            </a:r>
            <a:r>
              <a:rPr lang="hu-HU" dirty="0" smtClean="0"/>
              <a:t> és a </a:t>
            </a:r>
            <a:r>
              <a:rPr lang="hu-HU" b="1" dirty="0" smtClean="0"/>
              <a:t>H2020</a:t>
            </a:r>
            <a:r>
              <a:rPr lang="hu-HU" dirty="0" smtClean="0"/>
              <a:t> programok.  </a:t>
            </a:r>
            <a:r>
              <a:rPr lang="hu-HU" i="1" dirty="0" smtClean="0"/>
              <a:t>(csak tudd, de erről ne beszélj, hogy a LIFE „Nemzeti Kapcsolattartó Pontja” az </a:t>
            </a:r>
            <a:r>
              <a:rPr lang="hu-HU" i="1" dirty="0" err="1" smtClean="0"/>
              <a:t>FM-en</a:t>
            </a:r>
            <a:r>
              <a:rPr lang="hu-HU" i="1" dirty="0" smtClean="0"/>
              <a:t> belül van, a H2020  a Nemzeti Kutatási, Fejlesztési és Innovációs Hivatalnál</a:t>
            </a:r>
            <a:r>
              <a:rPr lang="hu-HU" dirty="0" smtClean="0"/>
              <a:t>)</a:t>
            </a:r>
          </a:p>
          <a:p>
            <a:pPr>
              <a:spcBef>
                <a:spcPct val="0"/>
              </a:spcBef>
            </a:pPr>
            <a:r>
              <a:rPr lang="hu-HU" dirty="0" smtClean="0"/>
              <a:t>Miután a kohéziós politikának </a:t>
            </a:r>
            <a:r>
              <a:rPr lang="hu-HU" b="1" dirty="0" smtClean="0"/>
              <a:t>kiemelt célja </a:t>
            </a:r>
            <a:r>
              <a:rPr lang="hu-HU" dirty="0" smtClean="0"/>
              <a:t>az EU és </a:t>
            </a:r>
            <a:r>
              <a:rPr lang="hu-HU" b="1" dirty="0" smtClean="0"/>
              <a:t>régiói harmonikus fejlődésének </a:t>
            </a:r>
            <a:r>
              <a:rPr lang="hu-HU" dirty="0" smtClean="0"/>
              <a:t>a biztosítása, így ezek a programok nagyon nagy fejlődési potenciált rejtenek magukban a Kárpát-medence számára. Közös földrajzi adottságok, kulturális- és szakmai hagyományok és a tény, hogy nincsenek nyelvi különbségek = lehetőség innovatív és fenntartható, jövőbe mutató eszközök és megoldások kifejlesztésére és elterjesztésére, úgy, mint például </a:t>
            </a:r>
            <a:r>
              <a:rPr lang="hu-HU" dirty="0" err="1" smtClean="0"/>
              <a:t>agromineral</a:t>
            </a:r>
            <a:r>
              <a:rPr lang="hu-HU" dirty="0" smtClean="0"/>
              <a:t> </a:t>
            </a:r>
          </a:p>
          <a:p>
            <a:pPr>
              <a:spcBef>
                <a:spcPct val="0"/>
              </a:spcBef>
            </a:pPr>
            <a:endParaRPr lang="hu-HU" dirty="0" smtClean="0"/>
          </a:p>
          <a:p>
            <a:pPr>
              <a:spcBef>
                <a:spcPct val="0"/>
              </a:spcBef>
            </a:pPr>
            <a:r>
              <a:rPr lang="hu-HU" dirty="0" smtClean="0"/>
              <a:t>Aktuális hír, hogy az Európai Bizottság 2017. október 27.én publikálta a H2020 (kutatás, fejlesztés keretprogram) 2020-ig szóló munkaprogramját, amelynek a költségvetése hozzávetőleg 30 Milliárd Euro.</a:t>
            </a:r>
          </a:p>
          <a:p>
            <a:pPr>
              <a:spcBef>
                <a:spcPct val="0"/>
              </a:spcBef>
            </a:pPr>
            <a:endParaRPr lang="hu-HU" dirty="0" smtClean="0"/>
          </a:p>
          <a:p>
            <a:pPr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41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9DDBFF-AD51-4824-840E-02E3222716C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67E7-0160-4E00-8B71-74B8CAFCD3D3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C1B8-82D4-4432-89E8-8EFDB8363F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E4EE-D084-47AF-9EDA-7BCEEB8E9682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C6C-0C24-4EC0-827A-E9D99146DD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C657-9930-4C95-A5B7-5592B2588FBE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0BAA-4537-4203-B571-7BAC0D280C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B407-DD88-448B-8B59-A367F1920939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BD36-E2FA-46CE-93E2-D95E2921F9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E21C4-8BE8-4F25-9E5F-DD92A7BAE96A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DB7E-C3F8-44CF-84C0-C2914EA22F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13BE-5FFC-4287-AD42-729F0AB87EFD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9A86-C2BE-4A57-BFE2-00E167AAA4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853E-FBA5-4E0E-BFE5-BB5B3DF1B36E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7504-C8D5-461E-ADD1-94C42CE288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8659-72C4-4CC1-871B-2A0AB59549B4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7D3B-F60B-490B-A441-AC2C65B2AA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EAE3A-A0F5-4173-B6DE-BAAFDDF8AA2F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9388-ABF3-47BE-A865-767330DC94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7A79-1161-4414-9010-4D8196AD8954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F9CB-EEC4-4618-8066-E13433AF80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6B57-E73F-4715-8E2C-FB7AC7CD7E8E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F530-EC1A-423F-BDDE-2F6D5D47DA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B544C-CB37-4C15-9189-F3DB77459824}" type="datetimeFigureOut">
              <a:rPr lang="hu-HU"/>
              <a:pPr>
                <a:defRPr/>
              </a:pPr>
              <a:t>2017.12.04.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50F41-0831-4DF1-9029-3A9FC16EFD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" y="2500306"/>
            <a:ext cx="9144000" cy="1071564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Mezőgazdasági hasznosítás, és az</a:t>
            </a:r>
            <a:br>
              <a:rPr lang="hu-HU" sz="4000" b="1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</a:b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ásványi anyagok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</a:br>
            <a:r>
              <a:rPr lang="hu-HU" sz="3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hu-HU" sz="3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</a:br>
            <a:r>
              <a:rPr lang="hu-HU" sz="16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hu-HU" sz="3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hu-HU" sz="3200" b="1" dirty="0" smtClean="0">
                <a:solidFill>
                  <a:schemeClr val="accent4">
                    <a:lumMod val="75000"/>
                  </a:schemeClr>
                </a:solidFill>
                <a:latin typeface="Algerian" pitchFamily="82" charset="0"/>
              </a:rPr>
            </a:br>
            <a:endParaRPr lang="hu-HU" sz="20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3" name="Alcím 2"/>
          <p:cNvSpPr>
            <a:spLocks noGrp="1"/>
          </p:cNvSpPr>
          <p:nvPr>
            <p:ph type="subTitle" idx="1"/>
          </p:nvPr>
        </p:nvSpPr>
        <p:spPr>
          <a:xfrm>
            <a:off x="4716463" y="6000750"/>
            <a:ext cx="4064000" cy="717550"/>
          </a:xfrm>
        </p:spPr>
        <p:txBody>
          <a:bodyPr/>
          <a:lstStyle/>
          <a:p>
            <a:pPr algn="r" eaLnBrk="1" hangingPunct="1"/>
            <a:r>
              <a:rPr lang="hu-HU" sz="2000" smtClean="0">
                <a:solidFill>
                  <a:srgbClr val="002060"/>
                </a:solidFill>
              </a:rPr>
              <a:t>Kasó Attila</a:t>
            </a:r>
          </a:p>
          <a:p>
            <a:pPr algn="r" eaLnBrk="1" hangingPunct="1">
              <a:spcBef>
                <a:spcPct val="0"/>
              </a:spcBef>
            </a:pPr>
            <a:r>
              <a:rPr lang="hu-HU" sz="2000" smtClean="0">
                <a:solidFill>
                  <a:srgbClr val="002060"/>
                </a:solidFill>
              </a:rPr>
              <a:t>miniszteri biztos</a:t>
            </a:r>
          </a:p>
        </p:txBody>
      </p:sp>
      <p:pic>
        <p:nvPicPr>
          <p:cNvPr id="5124" name="Kép 3" descr="Banyaszkalapac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857628"/>
            <a:ext cx="12874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Szövegdoboz 4"/>
          <p:cNvSpPr txBox="1">
            <a:spLocks noChangeArrowheads="1"/>
          </p:cNvSpPr>
          <p:nvPr/>
        </p:nvSpPr>
        <p:spPr bwMode="auto">
          <a:xfrm>
            <a:off x="0" y="5929330"/>
            <a:ext cx="40719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u-HU" sz="1400" b="1" dirty="0" err="1" smtClean="0">
                <a:solidFill>
                  <a:srgbClr val="0070C0"/>
                </a:solidFill>
                <a:latin typeface="Berlin Sans FB" pitchFamily="34" charset="0"/>
              </a:rPr>
              <a:t>Vi</a:t>
            </a:r>
            <a:r>
              <a:rPr lang="hu-HU" sz="1400" b="1" dirty="0" smtClean="0">
                <a:solidFill>
                  <a:srgbClr val="0070C0"/>
                </a:solidFill>
                <a:latin typeface="Berlin Sans FB" pitchFamily="34" charset="0"/>
              </a:rPr>
              <a:t>. Kárpát-medencei összefogás Fórum </a:t>
            </a:r>
            <a:endParaRPr lang="hu-HU" sz="1400" b="1" dirty="0">
              <a:solidFill>
                <a:srgbClr val="0070C0"/>
              </a:solidFill>
              <a:latin typeface="Berlin Sans FB" pitchFamily="34" charset="0"/>
            </a:endParaRPr>
          </a:p>
          <a:p>
            <a:pPr algn="r"/>
            <a:r>
              <a:rPr lang="hu-HU" sz="1400" b="1" dirty="0" smtClean="0">
                <a:solidFill>
                  <a:srgbClr val="0070C0"/>
                </a:solidFill>
                <a:latin typeface="Berlin Sans FB" pitchFamily="34" charset="0"/>
              </a:rPr>
              <a:t>Budapest, Földművelésügyi Minisztérium,</a:t>
            </a:r>
          </a:p>
          <a:p>
            <a:pPr algn="r"/>
            <a:r>
              <a:rPr lang="hu-HU" sz="1400" b="1" dirty="0" smtClean="0">
                <a:solidFill>
                  <a:srgbClr val="0070C0"/>
                </a:solidFill>
                <a:latin typeface="Berlin Sans FB" pitchFamily="34" charset="0"/>
              </a:rPr>
              <a:t>2017. december 5.</a:t>
            </a:r>
            <a:endParaRPr lang="hu-HU" sz="14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5127" name="Ké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500063"/>
            <a:ext cx="515938" cy="10096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0" y="15001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2400" b="1">
                <a:latin typeface="Garamond" pitchFamily="18" charset="0"/>
                <a:ea typeface="Times New Roman" pitchFamily="18" charset="0"/>
                <a:cs typeface="Tahoma" pitchFamily="34" charset="0"/>
              </a:rPr>
              <a:t>Nemzeti Fejlesztési Minisztérium</a:t>
            </a:r>
            <a:endParaRPr lang="hu-HU" sz="2400" b="1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011-march-11-japan-earthquake-natori-tsunami-waves-560x3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00239"/>
            <a:ext cx="3357586" cy="2236393"/>
          </a:xfrm>
        </p:spPr>
      </p:pic>
      <p:pic>
        <p:nvPicPr>
          <p:cNvPr id="5" name="Kép 4" descr="földcsuszamlá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14290"/>
            <a:ext cx="2800370" cy="3500462"/>
          </a:xfrm>
          <a:prstGeom prst="rect">
            <a:avLst/>
          </a:prstGeom>
        </p:spPr>
      </p:pic>
      <p:pic>
        <p:nvPicPr>
          <p:cNvPr id="6" name="Kép 5" descr="18-bering-glaci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306052"/>
            <a:ext cx="3357586" cy="242717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85720" y="428604"/>
            <a:ext cx="322395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Tektonikus mozgások,</a:t>
            </a:r>
          </a:p>
          <a:p>
            <a:r>
              <a:rPr lang="hu-HU" sz="2400" dirty="0" smtClean="0"/>
              <a:t>földrengések</a:t>
            </a:r>
          </a:p>
          <a:p>
            <a:endParaRPr lang="hu-HU" dirty="0" smtClean="0"/>
          </a:p>
          <a:p>
            <a:r>
              <a:rPr lang="hu-HU" dirty="0" smtClean="0"/>
              <a:t>Földcsuszamlás, víz- és jégár</a:t>
            </a:r>
          </a:p>
          <a:p>
            <a:endParaRPr lang="hu-HU" dirty="0"/>
          </a:p>
        </p:txBody>
      </p:sp>
      <p:pic>
        <p:nvPicPr>
          <p:cNvPr id="8" name="Kép 7" descr="letölté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857628"/>
            <a:ext cx="2643206" cy="251164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714876" y="564357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Árasztásos földművelés egyiptomi ókori ábrázoláson</a:t>
            </a:r>
            <a:endParaRPr lang="hu-H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Z_BALATONI1851_pg041_Balaton_Tava_(Map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429132"/>
            <a:ext cx="6286512" cy="221300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71472" y="357166"/>
            <a:ext cx="739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Kárpát</a:t>
            </a:r>
            <a:r>
              <a:rPr lang="hu-HU" b="1" dirty="0" smtClean="0"/>
              <a:t> Medence legfőbb természeti talajalakító tényezője, a víz!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00034" y="1214422"/>
            <a:ext cx="27146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/>
              <a:t>Az idők során a vízrajz jelentősen megváltozott, a talajok ilyen jellegű megújulása is megszűnt.</a:t>
            </a:r>
          </a:p>
          <a:p>
            <a:pPr algn="just"/>
            <a:endParaRPr lang="hu-HU" sz="1600" dirty="0" smtClean="0"/>
          </a:p>
          <a:p>
            <a:pPr algn="just"/>
            <a:r>
              <a:rPr lang="hu-HU" sz="1600" dirty="0" smtClean="0"/>
              <a:t>Az intenzív mezőgazdaság által a talajból kitermelt ásványosság nem pótlódik.</a:t>
            </a:r>
          </a:p>
          <a:p>
            <a:endParaRPr lang="hu-HU" dirty="0"/>
          </a:p>
        </p:txBody>
      </p:sp>
      <p:pic>
        <p:nvPicPr>
          <p:cNvPr id="10" name="Kép 9" descr="arvi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857232"/>
            <a:ext cx="4786314" cy="35260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5720" y="142853"/>
            <a:ext cx="85011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</a:t>
            </a:r>
            <a:r>
              <a:rPr lang="hu-HU" sz="3200" dirty="0" err="1" smtClean="0"/>
              <a:t>Agromineral</a:t>
            </a:r>
            <a:r>
              <a:rPr lang="hu-HU" sz="3200" dirty="0" smtClean="0"/>
              <a:t> projektről</a:t>
            </a:r>
          </a:p>
          <a:p>
            <a:endParaRPr lang="hu-HU" dirty="0" smtClean="0"/>
          </a:p>
          <a:p>
            <a:r>
              <a:rPr lang="hu-HU" dirty="0" smtClean="0"/>
              <a:t>„Történet”</a:t>
            </a:r>
          </a:p>
          <a:p>
            <a:r>
              <a:rPr lang="hu-HU" dirty="0" smtClean="0"/>
              <a:t>	- kb. 1996-ig állami támogatás volt a talajjavításra</a:t>
            </a:r>
          </a:p>
          <a:p>
            <a:r>
              <a:rPr lang="hu-HU" dirty="0" smtClean="0"/>
              <a:t>	- földosztások, kisbirtokrendszer kialakulása</a:t>
            </a:r>
          </a:p>
          <a:p>
            <a:r>
              <a:rPr lang="hu-HU" dirty="0" smtClean="0"/>
              <a:t>	- multi mezőgazdasági „támogató” rendszerek kialakulása</a:t>
            </a:r>
          </a:p>
          <a:p>
            <a:r>
              <a:rPr lang="hu-HU" dirty="0" smtClean="0"/>
              <a:t>	- </a:t>
            </a:r>
            <a:r>
              <a:rPr lang="hu-HU" b="1" dirty="0" smtClean="0"/>
              <a:t>intenzív</a:t>
            </a:r>
            <a:r>
              <a:rPr lang="hu-HU" dirty="0" smtClean="0"/>
              <a:t> termelés támogatása</a:t>
            </a:r>
          </a:p>
          <a:p>
            <a:endParaRPr lang="hu-HU" dirty="0" smtClean="0"/>
          </a:p>
          <a:p>
            <a:r>
              <a:rPr lang="hu-HU" dirty="0" smtClean="0"/>
              <a:t>Időszerűség</a:t>
            </a:r>
          </a:p>
          <a:p>
            <a:r>
              <a:rPr lang="hu-HU" dirty="0" smtClean="0"/>
              <a:t>	- közép-, és nagybirtokrendszer kialakulása megindult</a:t>
            </a:r>
          </a:p>
          <a:p>
            <a:r>
              <a:rPr lang="hu-HU" dirty="0" smtClean="0"/>
              <a:t>	- </a:t>
            </a:r>
            <a:r>
              <a:rPr lang="hu-HU" dirty="0" err="1" smtClean="0"/>
              <a:t>ökotudatosság</a:t>
            </a:r>
            <a:r>
              <a:rPr lang="hu-HU" dirty="0" smtClean="0"/>
              <a:t> terjedése</a:t>
            </a:r>
          </a:p>
          <a:p>
            <a:r>
              <a:rPr lang="hu-HU" dirty="0" smtClean="0"/>
              <a:t>	- fizetőképes kereslet a termékek iránt</a:t>
            </a:r>
          </a:p>
          <a:p>
            <a:r>
              <a:rPr lang="hu-HU" dirty="0" smtClean="0"/>
              <a:t>	- 2020-tól új EU mezőgazdasági támogatási rendszer (?)</a:t>
            </a:r>
          </a:p>
          <a:p>
            <a:endParaRPr lang="hu-HU" dirty="0" smtClean="0"/>
          </a:p>
          <a:p>
            <a:r>
              <a:rPr lang="hu-HU" dirty="0" smtClean="0"/>
              <a:t>A „projekt” kezdetei</a:t>
            </a:r>
          </a:p>
          <a:p>
            <a:r>
              <a:rPr lang="hu-HU" dirty="0" smtClean="0"/>
              <a:t>	- 2015 szeptember, mg. konferencia Kecskeméten, hosszú idő után az 	 	első előadás az ásványi anyagok mg. használatának lehetőségeiről</a:t>
            </a:r>
          </a:p>
          <a:p>
            <a:r>
              <a:rPr lang="hu-HU" dirty="0" smtClean="0"/>
              <a:t>	- 2016 április, Zalakaros, Bányászati Szakigazgatási Konferencia, az 	 	  </a:t>
            </a:r>
            <a:r>
              <a:rPr lang="hu-HU" b="1" dirty="0" smtClean="0"/>
              <a:t> </a:t>
            </a:r>
            <a:r>
              <a:rPr lang="hu-HU" b="1" dirty="0" err="1" smtClean="0"/>
              <a:t>Agromineral</a:t>
            </a:r>
            <a:r>
              <a:rPr lang="hu-HU" b="1" dirty="0" smtClean="0"/>
              <a:t> </a:t>
            </a:r>
            <a:r>
              <a:rPr lang="hu-HU" dirty="0" smtClean="0"/>
              <a:t>projekt első egyeztetése</a:t>
            </a:r>
          </a:p>
          <a:p>
            <a:r>
              <a:rPr lang="hu-HU" dirty="0" smtClean="0"/>
              <a:t>	- 2016 nyár, ősz, egyeztetés minden mg. és bányászati-földtani szervvel</a:t>
            </a:r>
          </a:p>
          <a:p>
            <a:r>
              <a:rPr lang="hu-HU" dirty="0" smtClean="0"/>
              <a:t>	- 2016 november: önálló konferencia a témában</a:t>
            </a:r>
          </a:p>
          <a:p>
            <a:r>
              <a:rPr lang="hu-HU" dirty="0" smtClean="0"/>
              <a:t>	- 2016 ősze: NFM és MBFH-MFGI is „beszáll”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143000"/>
          </a:xfrm>
        </p:spPr>
        <p:txBody>
          <a:bodyPr/>
          <a:lstStyle/>
          <a:p>
            <a:r>
              <a:rPr lang="hu-HU" sz="2600" b="1" smtClean="0"/>
              <a:t>A mezőgazdaság fő ásványi nyersanyag-felhasználási területei</a:t>
            </a:r>
            <a:endParaRPr lang="hu-HU" sz="2600" b="1" dirty="0" smtClean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1600" dirty="0" smtClean="0"/>
              <a:t>	</a:t>
            </a:r>
            <a:r>
              <a:rPr lang="hu-HU" sz="1800" dirty="0" smtClean="0"/>
              <a:t>A szikes talajok talajerő-utánpótlásának egyik alkalmas eszköze a meszezés.</a:t>
            </a:r>
          </a:p>
          <a:p>
            <a:r>
              <a:rPr lang="hu-HU" sz="1800" dirty="0" smtClean="0"/>
              <a:t>A magyarországi termőföldekre évente 1 - </a:t>
            </a:r>
            <a:r>
              <a:rPr lang="hu-HU" sz="1800" dirty="0" err="1" smtClean="0"/>
              <a:t>1</a:t>
            </a:r>
            <a:r>
              <a:rPr lang="hu-HU" sz="1800" dirty="0" smtClean="0"/>
              <a:t>,5 millió t mészkő- és dolomitőrlemény, illetve murva lenne szükséges. Jelenleg ennek csak töredéke kerül felhasználásra.</a:t>
            </a:r>
          </a:p>
          <a:p>
            <a:pPr>
              <a:buFont typeface="Arial" charset="0"/>
              <a:buNone/>
            </a:pPr>
            <a:r>
              <a:rPr lang="hu-HU" sz="1800" dirty="0" smtClean="0"/>
              <a:t> </a:t>
            </a:r>
          </a:p>
          <a:p>
            <a:r>
              <a:rPr lang="hu-HU" sz="1800" dirty="0" smtClean="0"/>
              <a:t>A karbontartalom utánpótlására a széntartalmú meddőanyagok is alkalmasak az ásványosságon túl bármilyen termőföld minőségének javítására. A szükségszerűen kitermelt agyagos-szeneken kívül a tőzeg - lápföld - lápi mész is használható.</a:t>
            </a:r>
          </a:p>
          <a:p>
            <a:r>
              <a:rPr lang="hu-HU" sz="1800" dirty="0" smtClean="0"/>
              <a:t>A szénfeldolgozás karbontartalmú melléktermékei nyersen, vagy keverten ugyanezt a célt szolgálják.</a:t>
            </a:r>
          </a:p>
          <a:p>
            <a:pPr>
              <a:buFont typeface="Arial" charset="0"/>
              <a:buNone/>
            </a:pPr>
            <a:endParaRPr lang="hu-HU" sz="1600" dirty="0" smtClean="0"/>
          </a:p>
          <a:p>
            <a:pPr>
              <a:buFont typeface="Arial" charset="0"/>
              <a:buNone/>
            </a:pPr>
            <a:endParaRPr lang="hu-HU" sz="1600" dirty="0" smtClean="0"/>
          </a:p>
          <a:p>
            <a:pPr>
              <a:buFont typeface="Arial" charset="0"/>
              <a:buNone/>
            </a:pPr>
            <a:r>
              <a:rPr lang="hu-HU" sz="1800" dirty="0" smtClean="0"/>
              <a:t>	A vidékfejlesztésnek támogatásokkal kellene segíteni a talajok meszezését.</a:t>
            </a:r>
          </a:p>
          <a:p>
            <a:pPr>
              <a:buFont typeface="Arial" charset="0"/>
              <a:buNone/>
            </a:pPr>
            <a:r>
              <a:rPr lang="hu-HU" sz="1800" dirty="0" smtClean="0"/>
              <a:t>	Ez a keresletnövekedés a kő- és murvabányászatnak és a feldolgozásnak a fejlődését vonná maga után.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1600" b="1" dirty="0" smtClean="0"/>
              <a:t>A mezőgazdaságban használt legfontosabb ásványi anyagok és termékek (a teljesség igénye nélkül):</a:t>
            </a:r>
          </a:p>
          <a:p>
            <a:pPr>
              <a:buFont typeface="Arial" charset="0"/>
              <a:buNone/>
            </a:pPr>
            <a:r>
              <a:rPr lang="hu-HU" sz="1400" dirty="0" smtClean="0"/>
              <a:t> </a:t>
            </a:r>
          </a:p>
          <a:p>
            <a:pPr>
              <a:buFont typeface="Arial" charset="0"/>
              <a:buNone/>
            </a:pPr>
            <a:r>
              <a:rPr lang="hu-HU" sz="1400" b="1" dirty="0" smtClean="0"/>
              <a:t>Talajok savasságának ellensúlyozására</a:t>
            </a:r>
          </a:p>
          <a:p>
            <a:r>
              <a:rPr lang="hu-HU" sz="1300" dirty="0" smtClean="0"/>
              <a:t>	mészkő- és dolomit őrlemény és murva</a:t>
            </a:r>
          </a:p>
          <a:p>
            <a:r>
              <a:rPr lang="hu-HU" sz="1300" dirty="0" smtClean="0"/>
              <a:t>	bazaltőrlemény</a:t>
            </a:r>
          </a:p>
          <a:p>
            <a:r>
              <a:rPr lang="hu-HU" sz="1300" dirty="0" smtClean="0"/>
              <a:t>	vastartalmú ásványi anyagok, bányászati hulladékok</a:t>
            </a:r>
          </a:p>
          <a:p>
            <a:pPr>
              <a:buFont typeface="Arial" charset="0"/>
              <a:buNone/>
            </a:pPr>
            <a:r>
              <a:rPr lang="hu-HU" sz="1000" dirty="0" smtClean="0"/>
              <a:t> </a:t>
            </a:r>
          </a:p>
          <a:p>
            <a:pPr>
              <a:buFont typeface="Arial" charset="0"/>
              <a:buNone/>
            </a:pPr>
            <a:r>
              <a:rPr lang="hu-HU" sz="1400" b="1" dirty="0" smtClean="0"/>
              <a:t>Talajerő-utánpótlásra</a:t>
            </a:r>
          </a:p>
          <a:p>
            <a:r>
              <a:rPr lang="hu-HU" sz="1300" dirty="0" smtClean="0"/>
              <a:t>	egyszerű szén- és lignittartalmú nyersanyagok és bányászati hulladékok</a:t>
            </a:r>
          </a:p>
          <a:p>
            <a:r>
              <a:rPr lang="hu-HU" sz="1300" dirty="0" smtClean="0"/>
              <a:t>	</a:t>
            </a:r>
            <a:r>
              <a:rPr lang="hu-HU" sz="1300" dirty="0" err="1" smtClean="0"/>
              <a:t>alginitek</a:t>
            </a:r>
            <a:r>
              <a:rPr lang="hu-HU" sz="1300" dirty="0" smtClean="0"/>
              <a:t> és szervesanyag-tartalmú bentonitok, agyagok</a:t>
            </a:r>
          </a:p>
          <a:p>
            <a:r>
              <a:rPr lang="hu-HU" sz="1300" dirty="0" smtClean="0"/>
              <a:t>	</a:t>
            </a:r>
            <a:r>
              <a:rPr lang="hu-HU" sz="1300" dirty="0" err="1" smtClean="0"/>
              <a:t>huminsav-</a:t>
            </a:r>
            <a:r>
              <a:rPr lang="hu-HU" sz="1300" dirty="0" smtClean="0"/>
              <a:t> termékek, </a:t>
            </a:r>
            <a:r>
              <a:rPr lang="hu-HU" sz="1300" dirty="0" err="1" smtClean="0"/>
              <a:t>leonardit</a:t>
            </a:r>
            <a:endParaRPr lang="hu-HU" sz="1300" dirty="0" smtClean="0"/>
          </a:p>
          <a:p>
            <a:pPr>
              <a:buFont typeface="Arial" charset="0"/>
              <a:buNone/>
            </a:pPr>
            <a:r>
              <a:rPr lang="hu-HU" sz="1300" dirty="0" smtClean="0"/>
              <a:t> </a:t>
            </a:r>
          </a:p>
          <a:p>
            <a:pPr>
              <a:buFont typeface="Arial" charset="0"/>
              <a:buNone/>
            </a:pPr>
            <a:r>
              <a:rPr lang="hu-HU" sz="1400" b="1" dirty="0" smtClean="0"/>
              <a:t>Ásványi anyagok, nyomelemek pótlására</a:t>
            </a:r>
          </a:p>
          <a:p>
            <a:r>
              <a:rPr lang="hu-HU" sz="1300" dirty="0" smtClean="0"/>
              <a:t>	</a:t>
            </a:r>
            <a:r>
              <a:rPr lang="hu-HU" sz="1300" dirty="0" err="1" smtClean="0"/>
              <a:t>zeolitok</a:t>
            </a:r>
            <a:endParaRPr lang="hu-HU" sz="1300" dirty="0" smtClean="0"/>
          </a:p>
          <a:p>
            <a:r>
              <a:rPr lang="hu-HU" sz="1300" dirty="0" smtClean="0"/>
              <a:t>	célirányosan bármilyen ásvány- és kőzetőrlemény, </a:t>
            </a:r>
            <a:r>
              <a:rPr lang="hu-HU" sz="1300" dirty="0" err="1" smtClean="0"/>
              <a:t>mikroörlemény</a:t>
            </a:r>
            <a:r>
              <a:rPr lang="hu-HU" sz="1300" dirty="0" smtClean="0"/>
              <a:t>, valamint bányászati hulladék</a:t>
            </a:r>
          </a:p>
          <a:p>
            <a:pPr>
              <a:buFont typeface="Arial" charset="0"/>
              <a:buNone/>
            </a:pPr>
            <a:r>
              <a:rPr lang="hu-HU" sz="1000" dirty="0" smtClean="0"/>
              <a:t> </a:t>
            </a:r>
          </a:p>
          <a:p>
            <a:pPr>
              <a:buFont typeface="Arial" charset="0"/>
              <a:buNone/>
            </a:pPr>
            <a:r>
              <a:rPr lang="hu-HU" sz="1400" b="1" dirty="0" smtClean="0"/>
              <a:t>A talaj vízháztartásának javítására</a:t>
            </a:r>
          </a:p>
          <a:p>
            <a:r>
              <a:rPr lang="hu-HU" sz="1300" dirty="0" smtClean="0"/>
              <a:t>	agyagok, márgák</a:t>
            </a:r>
          </a:p>
          <a:p>
            <a:pPr>
              <a:buFont typeface="Arial" charset="0"/>
              <a:buNone/>
            </a:pPr>
            <a:r>
              <a:rPr lang="hu-HU" sz="1400" dirty="0" smtClean="0"/>
              <a:t> </a:t>
            </a:r>
          </a:p>
          <a:p>
            <a:pPr algn="just">
              <a:buFont typeface="Arial" charset="0"/>
              <a:buNone/>
            </a:pPr>
            <a:r>
              <a:rPr lang="hu-HU" sz="1400" dirty="0" smtClean="0"/>
              <a:t>	A talajjavításhoz is használt ásványi anyagok egy része az állattakarmányozásban és az élelmiszeriparban is jelentős szerepet kaphat.</a:t>
            </a:r>
          </a:p>
          <a:p>
            <a:pPr algn="just">
              <a:buFont typeface="Arial" charset="0"/>
              <a:buNone/>
            </a:pPr>
            <a:r>
              <a:rPr lang="hu-HU" sz="1400" dirty="0" smtClean="0"/>
              <a:t>	Kidolgozott technológiák, üzemi kísérletek eredményei állnak rendelkezésre pld. a </a:t>
            </a:r>
            <a:r>
              <a:rPr lang="hu-HU" sz="1400" b="1" dirty="0" err="1" smtClean="0"/>
              <a:t>zeolitoknál</a:t>
            </a:r>
            <a:r>
              <a:rPr lang="hu-HU" sz="1400" b="1" dirty="0" smtClean="0"/>
              <a:t>, </a:t>
            </a:r>
            <a:r>
              <a:rPr lang="hu-HU" sz="1400" b="1" dirty="0" err="1" smtClean="0"/>
              <a:t>alginitnál</a:t>
            </a:r>
            <a:r>
              <a:rPr lang="hu-HU" sz="1400" b="1" dirty="0" smtClean="0"/>
              <a:t>, </a:t>
            </a:r>
            <a:r>
              <a:rPr lang="hu-HU" sz="1400" b="1" dirty="0" err="1" smtClean="0"/>
              <a:t>huminsav</a:t>
            </a:r>
            <a:r>
              <a:rPr lang="hu-HU" sz="1400" b="1" dirty="0" smtClean="0"/>
              <a:t> és </a:t>
            </a:r>
            <a:r>
              <a:rPr lang="hu-HU" sz="1400" b="1" dirty="0" err="1" smtClean="0"/>
              <a:t>leonardit</a:t>
            </a:r>
            <a:r>
              <a:rPr lang="hu-HU" sz="1400" dirty="0" smtClean="0"/>
              <a:t> felhasználásánál.</a:t>
            </a:r>
          </a:p>
          <a:p>
            <a:pPr>
              <a:buFont typeface="Arial" charset="0"/>
              <a:buNone/>
            </a:pPr>
            <a:r>
              <a:rPr lang="hu-HU" sz="1400" dirty="0" smtClean="0"/>
              <a:t> </a:t>
            </a:r>
          </a:p>
          <a:p>
            <a:pPr algn="just">
              <a:buFont typeface="Arial" charset="0"/>
              <a:buNone/>
            </a:pPr>
            <a:r>
              <a:rPr lang="hu-HU" sz="1600" dirty="0" smtClean="0"/>
              <a:t>	A támogatott és növekvő mértékű ásványi anyagfelhasználás mind a bányászat újraindításában mind a mezőgazdaság fejlesztésében komoly szerepet kaphat, és a </a:t>
            </a:r>
            <a:r>
              <a:rPr lang="hu-HU" sz="1600" dirty="0" err="1" smtClean="0"/>
              <a:t>bio-</a:t>
            </a:r>
            <a:r>
              <a:rPr lang="hu-HU" sz="1600" dirty="0" smtClean="0"/>
              <a:t> és </a:t>
            </a:r>
            <a:r>
              <a:rPr lang="hu-HU" sz="1600" dirty="0" err="1" smtClean="0"/>
              <a:t>ökogazdálkodásnál</a:t>
            </a:r>
            <a:r>
              <a:rPr lang="hu-HU" sz="1600" dirty="0" smtClean="0"/>
              <a:t> is magasabb szintű, - </a:t>
            </a:r>
            <a:r>
              <a:rPr lang="hu-HU" sz="1600" b="1" u="sng" dirty="0" err="1" smtClean="0"/>
              <a:t>öko-minerál</a:t>
            </a:r>
            <a:r>
              <a:rPr lang="hu-HU" sz="1600" b="1" u="sng" dirty="0" smtClean="0"/>
              <a:t> gazdálkodást</a:t>
            </a:r>
            <a:r>
              <a:rPr lang="hu-HU" sz="1600" dirty="0" smtClean="0"/>
              <a:t> - tenne lehetővé.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zövegdoboz 3"/>
          <p:cNvSpPr txBox="1">
            <a:spLocks noChangeArrowheads="1"/>
          </p:cNvSpPr>
          <p:nvPr/>
        </p:nvSpPr>
        <p:spPr bwMode="auto">
          <a:xfrm>
            <a:off x="357158" y="6357958"/>
            <a:ext cx="2447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i="1" dirty="0">
                <a:latin typeface="Calibri" pitchFamily="34" charset="0"/>
              </a:rPr>
              <a:t>Forrás: </a:t>
            </a:r>
            <a:r>
              <a:rPr lang="hu-HU" sz="1000" i="1" dirty="0" err="1">
                <a:latin typeface="Calibri" pitchFamily="34" charset="0"/>
              </a:rPr>
              <a:t>www.cohesiondata.ec.europa.eu</a:t>
            </a:r>
            <a:endParaRPr lang="hu-HU" sz="1000" i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9231" t="13055" r="30864"/>
          <a:stretch>
            <a:fillRect/>
          </a:stretch>
        </p:blipFill>
        <p:spPr bwMode="auto">
          <a:xfrm>
            <a:off x="285720" y="714356"/>
            <a:ext cx="486346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alra nyíl 4"/>
          <p:cNvSpPr/>
          <p:nvPr/>
        </p:nvSpPr>
        <p:spPr>
          <a:xfrm>
            <a:off x="4595813" y="1712913"/>
            <a:ext cx="420687" cy="15240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4589463" y="2036763"/>
            <a:ext cx="420687" cy="15240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Balra nyíl 8"/>
          <p:cNvSpPr/>
          <p:nvPr/>
        </p:nvSpPr>
        <p:spPr>
          <a:xfrm>
            <a:off x="4583113" y="2606675"/>
            <a:ext cx="420687" cy="152400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55" name="Szövegdoboz 5"/>
          <p:cNvSpPr txBox="1">
            <a:spLocks noChangeArrowheads="1"/>
          </p:cNvSpPr>
          <p:nvPr/>
        </p:nvSpPr>
        <p:spPr bwMode="auto">
          <a:xfrm>
            <a:off x="395288" y="188913"/>
            <a:ext cx="849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latin typeface="Calibri" pitchFamily="34" charset="0"/>
              </a:rPr>
              <a:t>Kohéziós politika, mint a mezőgazdaság versenyképességének támogatója</a:t>
            </a:r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14422"/>
            <a:ext cx="21383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571744"/>
            <a:ext cx="144303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Szövegdoboz 9"/>
          <p:cNvSpPr txBox="1">
            <a:spLocks noChangeArrowheads="1"/>
          </p:cNvSpPr>
          <p:nvPr/>
        </p:nvSpPr>
        <p:spPr bwMode="auto">
          <a:xfrm>
            <a:off x="6402360" y="2143116"/>
            <a:ext cx="2741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latin typeface="Calibri" pitchFamily="34" charset="0"/>
              </a:rPr>
              <a:t>H2020 Munkaprogram </a:t>
            </a:r>
            <a:r>
              <a:rPr lang="hu-HU" sz="1400" dirty="0" smtClean="0">
                <a:latin typeface="Calibri" pitchFamily="34" charset="0"/>
              </a:rPr>
              <a:t>2018-2020 </a:t>
            </a:r>
            <a:endParaRPr lang="hu-HU" sz="1400" dirty="0">
              <a:latin typeface="Calibri" pitchFamily="34" charset="0"/>
            </a:endParaRPr>
          </a:p>
          <a:p>
            <a:pPr algn="ctr"/>
            <a:r>
              <a:rPr lang="hu-HU" sz="1400" dirty="0">
                <a:latin typeface="Calibri" pitchFamily="34" charset="0"/>
              </a:rPr>
              <a:t>(2017. okt. 27.) 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b="1" dirty="0" smtClean="0">
                <a:latin typeface="Calibri" pitchFamily="34" charset="0"/>
              </a:rPr>
              <a:t>30 </a:t>
            </a:r>
            <a:r>
              <a:rPr lang="hu-HU" sz="1400" b="1" dirty="0" err="1" smtClean="0">
                <a:latin typeface="Calibri" pitchFamily="34" charset="0"/>
              </a:rPr>
              <a:t>Md</a:t>
            </a:r>
            <a:r>
              <a:rPr lang="hu-HU" sz="1400" b="1" dirty="0" smtClean="0">
                <a:latin typeface="Calibri" pitchFamily="34" charset="0"/>
              </a:rPr>
              <a:t> </a:t>
            </a:r>
            <a:r>
              <a:rPr lang="hu-HU" sz="1400" b="1" dirty="0">
                <a:latin typeface="Calibri" pitchFamily="34" charset="0"/>
              </a:rPr>
              <a:t>Euro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715008" y="4071942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hu-HU" sz="1200" dirty="0" smtClean="0"/>
              <a:t>2013-ban a mezőgazdaságra fordítandó közpénzeket összevonták, így jelenleg a mg. támogatása az EU egészének szintjén valósul meg.</a:t>
            </a:r>
          </a:p>
          <a:p>
            <a:pPr algn="just"/>
            <a:endParaRPr lang="hu-HU" sz="600" dirty="0" smtClean="0"/>
          </a:p>
          <a:p>
            <a:pPr algn="just">
              <a:buFontTx/>
              <a:buChar char="-"/>
            </a:pPr>
            <a:r>
              <a:rPr lang="hu-HU" sz="1200" dirty="0" smtClean="0"/>
              <a:t>Közvetlen uniós források: ökológiai gazdálkodás arányának és versenyképességének növelése</a:t>
            </a:r>
          </a:p>
          <a:p>
            <a:pPr algn="just"/>
            <a:endParaRPr lang="hu-HU" sz="600" dirty="0" smtClean="0"/>
          </a:p>
          <a:p>
            <a:pPr algn="just">
              <a:buFontTx/>
              <a:buChar char="-"/>
            </a:pPr>
            <a:r>
              <a:rPr lang="hu-HU" sz="1200" dirty="0" smtClean="0"/>
              <a:t> </a:t>
            </a:r>
            <a:r>
              <a:rPr lang="hu-HU" sz="1200" dirty="0" err="1" smtClean="0"/>
              <a:t>Europa</a:t>
            </a:r>
            <a:r>
              <a:rPr lang="hu-HU" sz="1200" dirty="0" smtClean="0"/>
              <a:t> 2020 stratégia: összerendezi és a végrehajtás során együtt kezeli a különféle szempontokat  </a:t>
            </a:r>
            <a:r>
              <a:rPr lang="hu-HU" sz="1200" b="1" dirty="0" smtClean="0"/>
              <a:t>351,8 </a:t>
            </a:r>
            <a:r>
              <a:rPr lang="hu-HU" sz="1200" b="1" dirty="0" err="1" smtClean="0"/>
              <a:t>Md</a:t>
            </a:r>
            <a:r>
              <a:rPr lang="hu-HU" sz="1200" b="1" dirty="0" smtClean="0"/>
              <a:t> Euro</a:t>
            </a:r>
          </a:p>
          <a:p>
            <a:pPr algn="just"/>
            <a:endParaRPr lang="hu-HU" sz="600" b="1" dirty="0" smtClean="0"/>
          </a:p>
          <a:p>
            <a:pPr algn="just">
              <a:buFontTx/>
              <a:buChar char="-"/>
            </a:pPr>
            <a:r>
              <a:rPr lang="hu-HU" sz="1200" dirty="0" smtClean="0"/>
              <a:t>17 közvetlen brüsszeli kifizetésű szakpolitikai program </a:t>
            </a:r>
            <a:r>
              <a:rPr lang="hu-HU" sz="1200" b="1" dirty="0" smtClean="0"/>
              <a:t>130,5 </a:t>
            </a:r>
            <a:r>
              <a:rPr lang="hu-HU" sz="1200" b="1" dirty="0" err="1" smtClean="0"/>
              <a:t>Md</a:t>
            </a:r>
            <a:r>
              <a:rPr lang="hu-HU" sz="1200" b="1" dirty="0" smtClean="0"/>
              <a:t> Euro </a:t>
            </a:r>
            <a:r>
              <a:rPr lang="hu-HU" sz="1200" dirty="0" smtClean="0"/>
              <a:t>értékben</a:t>
            </a:r>
            <a:endParaRPr lang="hu-H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71406" y="714357"/>
          <a:ext cx="9072592" cy="5764019"/>
        </p:xfrm>
        <a:graphic>
          <a:graphicData uri="http://schemas.openxmlformats.org/drawingml/2006/table">
            <a:tbl>
              <a:tblPr/>
              <a:tblGrid>
                <a:gridCol w="3320325"/>
                <a:gridCol w="1099371"/>
                <a:gridCol w="677391"/>
                <a:gridCol w="677391"/>
                <a:gridCol w="3298114"/>
              </a:tblGrid>
              <a:tr h="29327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Megnevezés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Fejlesztési program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Beadás kezdete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Beadási határidő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Kedvezményezett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3317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kisvállalkozásokban rejlő lehetőségek jobb kihasználása a </a:t>
                      </a:r>
                      <a:r>
                        <a:rPr lang="hu-H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klimaváltozás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hatásainak kivédése, a környezetvédelem, az </a:t>
                      </a:r>
                      <a:r>
                        <a:rPr lang="hu-H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erőforrásfelhasználás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hatékonyságának növelése, valamint a nyersanyagok témakörökben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Horizon 2020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2017.11.08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Kis- és közepes vállalkozások vagy ezek konzorciuma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Ipari parkok, iparterületek fejlesztése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2017.05.22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2017.10.02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Helyi önkormányzatok és vállakozásaik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7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Helyi foglalkoztatási együttműködések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2017.05.22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2017.09.20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Helyi önkormányzatok és társulásaik, Állami foglalkoztatási szervként eljáró megyei kormányhivatalok, Magyarország területén alapított és itt székhellyel rendelkező, jogi személyiségű többségi</a:t>
                      </a:r>
                      <a:b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önkormányzati tulajdonú nonprofit gazdasági társaság 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Üzleti infrastruktúra fejlesztésének támogatása Pest megyében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VEKOP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2016.05.06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2018.05.07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Önkormányzatok, önkormányzati tulajdonú gazdasági társaságok, önkormányzati tuladonú nonprofit szervezetek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Vállalatok K+F+I tevékenységének támogatása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2015.09.30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2017.09.29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Gazdasági társaságok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Iparjog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2015.09.24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2017.09.25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KKV-k; költségvetési szervek, költségvetési szervek jogi személyiséggel rendelkező intézményei; jogi személyiséggel rendelkező </a:t>
                      </a:r>
                      <a:r>
                        <a:rPr lang="hu-HU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nonprofit </a:t>
                      </a:r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gazdasági társaság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Exportképes innovatív termékek fejlesztésének támogatása az innováció vezérelt exportbővítés megvalósítása érdekében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2017.06.01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2019.06.03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KKV-k, nagyvállalatok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Prototípus, termék-, technológia- és szolgáltatásfejlesztés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2015.12.15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2017.12.14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Mikro-, kis-, és középvállalkozások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K+F versenyképességi és kiválósági együttműködések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2015.11.30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2017.11.30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Vállalkozások, kutatóhelyek, </a:t>
                      </a:r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nonprofit </a:t>
                      </a:r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gazdasági társaságok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Stratégiai K+F műhelyek kiválósága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2015.11.16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2017.11.15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Egyetemek, kutatóhelyek, nonprofit gazdasági társaságok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3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Versenyképességi és Kiválósági Együttműködések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VEKOP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2017.02.01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2017.05.31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Mikro-, kis- és középvállalkozások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4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Professzionális klaszterszervezetek minőségi szolgáltatásnyújtásának támogatása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2016.02.01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2018.02.01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Korlátolt felelősségű társaság, Részvénytársaság, Közkereseti társaság, Betéti társaság, Európai részvénytársaság (SE), Külföldi vállalkozás magyarországi fióktelepe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Mikro</a:t>
                      </a:r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-, </a:t>
                      </a:r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kis</a:t>
                      </a:r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és </a:t>
                      </a:r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középvállalkozások termelési</a:t>
                      </a:r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kapacitásainak bővítése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2017.01.25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2019.01.25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Feldolgozóipari KKV-k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Mikro-, kis- és középvállalkozások kapacitásbővítő beruházásainak támogatása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GINOP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2017.01.25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2019.01.25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Mikro-, kis- és középvállalkozások</a:t>
                      </a:r>
                    </a:p>
                  </a:txBody>
                  <a:tcPr marL="4113" marR="4113" marT="41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42844" y="14285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Pályázati források 2017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>
          <a:xfrm>
            <a:off x="785813" y="1428750"/>
            <a:ext cx="7221537" cy="3365500"/>
          </a:xfrm>
        </p:spPr>
        <p:txBody>
          <a:bodyPr/>
          <a:lstStyle/>
          <a:p>
            <a:pPr eaLnBrk="1" hangingPunct="1">
              <a:defRPr/>
            </a:pPr>
            <a:r>
              <a:rPr lang="hu-HU" sz="5400" b="1" dirty="0" smtClean="0">
                <a:solidFill>
                  <a:schemeClr val="bg1"/>
                </a:solidFill>
              </a:rPr>
              <a:t>Köszönöm a figyelmet!</a:t>
            </a:r>
            <a:r>
              <a:rPr lang="hu-HU" sz="5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u-H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sz="5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u-H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u-HU" sz="5400" b="1" dirty="0" smtClean="0">
                <a:solidFill>
                  <a:schemeClr val="bg1"/>
                </a:solidFill>
              </a:rPr>
              <a:t>Jó Szerencsét!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artalom helye 2"/>
          <p:cNvSpPr>
            <a:spLocks noGrp="1"/>
          </p:cNvSpPr>
          <p:nvPr>
            <p:ph idx="1"/>
          </p:nvPr>
        </p:nvSpPr>
        <p:spPr>
          <a:xfrm>
            <a:off x="642938" y="142875"/>
            <a:ext cx="7786687" cy="63579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mtClean="0"/>
              <a:t>Kasó Attila (1963)</a:t>
            </a:r>
          </a:p>
          <a:p>
            <a:pPr>
              <a:buFont typeface="Arial" charset="0"/>
              <a:buNone/>
            </a:pPr>
            <a:endParaRPr lang="hu-HU" smtClean="0"/>
          </a:p>
          <a:p>
            <a:r>
              <a:rPr lang="hu-HU" sz="1600" smtClean="0"/>
              <a:t>Nehézipari Műszaki Egyetem Bányamérnöki Kar , Bányageológus , 1987</a:t>
            </a:r>
          </a:p>
          <a:p>
            <a:r>
              <a:rPr lang="hu-HU" sz="1600" smtClean="0"/>
              <a:t>Mecseki Ércbánya Vállalat IV. akna, körletgeológus, 1987 – 1992.</a:t>
            </a:r>
          </a:p>
          <a:p>
            <a:r>
              <a:rPr lang="hu-HU" sz="1600" smtClean="0"/>
              <a:t>SZÜV – SZÁMALK programozó, 1991.</a:t>
            </a:r>
          </a:p>
          <a:p>
            <a:r>
              <a:rPr lang="hu-HU" sz="1600" smtClean="0"/>
              <a:t>Miskolci KBF/Bányakapitányság 1992. – 2012.</a:t>
            </a:r>
          </a:p>
          <a:p>
            <a:r>
              <a:rPr lang="hu-HU" sz="1600" smtClean="0"/>
              <a:t>Miniszterelnökség,</a:t>
            </a:r>
          </a:p>
          <a:p>
            <a:pPr>
              <a:buFont typeface="Arial" charset="0"/>
              <a:buNone/>
            </a:pPr>
            <a:r>
              <a:rPr lang="hu-HU" sz="1600" smtClean="0"/>
              <a:t>		miniszterelnöki megbízott, miniszterelnökségi tanácsadó,</a:t>
            </a:r>
          </a:p>
          <a:p>
            <a:pPr>
              <a:buFont typeface="Arial" charset="0"/>
              <a:buNone/>
            </a:pPr>
            <a:r>
              <a:rPr lang="hu-HU" sz="1600" smtClean="0"/>
              <a:t>						2012. április 1. -2014. június 1.</a:t>
            </a:r>
          </a:p>
          <a:p>
            <a:r>
              <a:rPr lang="hu-HU" sz="1600" smtClean="0"/>
              <a:t>Nemzeti Fejlesztési Minisztérium</a:t>
            </a:r>
          </a:p>
          <a:p>
            <a:pPr>
              <a:buFont typeface="Arial" charset="0"/>
              <a:buNone/>
            </a:pPr>
            <a:r>
              <a:rPr lang="hu-HU" sz="1600" smtClean="0"/>
              <a:t>		miniszteri biztos</a:t>
            </a:r>
          </a:p>
          <a:p>
            <a:pPr>
              <a:buFont typeface="Arial" charset="0"/>
              <a:buNone/>
            </a:pPr>
            <a:r>
              <a:rPr lang="hu-HU" sz="1600" smtClean="0"/>
              <a:t>						2014. július 1.-</a:t>
            </a:r>
          </a:p>
          <a:p>
            <a:pPr>
              <a:buFont typeface="Arial" charset="0"/>
              <a:buNone/>
            </a:pPr>
            <a:endParaRPr lang="hu-HU" sz="1800" smtClean="0"/>
          </a:p>
          <a:p>
            <a:pPr>
              <a:buFont typeface="Arial" charset="0"/>
              <a:buNone/>
            </a:pPr>
            <a:endParaRPr lang="hu-HU" sz="1800" smtClean="0"/>
          </a:p>
          <a:p>
            <a:pPr>
              <a:buFont typeface="Arial" charset="0"/>
              <a:buNone/>
            </a:pPr>
            <a:r>
              <a:rPr lang="hu-HU" sz="1600" smtClean="0"/>
              <a:t>Közigazgatási szakvizsga, EU- és közig. képzések, stb…</a:t>
            </a:r>
          </a:p>
          <a:p>
            <a:pPr>
              <a:buFont typeface="Arial" charset="0"/>
              <a:buNone/>
            </a:pPr>
            <a:r>
              <a:rPr lang="hu-HU" sz="1600" smtClean="0"/>
              <a:t>Miskolci Egyetem meghívott előadó 2001. – 2004.</a:t>
            </a:r>
          </a:p>
          <a:p>
            <a:pPr>
              <a:buFont typeface="Arial" charset="0"/>
              <a:buNone/>
            </a:pPr>
            <a:endParaRPr lang="hu-HU" sz="1600" smtClean="0"/>
          </a:p>
          <a:p>
            <a:pPr>
              <a:buFont typeface="Arial" charset="0"/>
              <a:buNone/>
            </a:pPr>
            <a:r>
              <a:rPr lang="hu-HU" sz="1600" smtClean="0"/>
              <a:t>Nős (1986.), három gyermek (1987, 1990, 1994.)</a:t>
            </a:r>
          </a:p>
          <a:p>
            <a:pPr>
              <a:buFont typeface="Arial" charset="0"/>
              <a:buNone/>
            </a:pPr>
            <a:endParaRPr lang="hu-HU" sz="1600" smtClean="0"/>
          </a:p>
          <a:p>
            <a:pPr>
              <a:buFont typeface="Arial" charset="0"/>
              <a:buNone/>
            </a:pPr>
            <a:r>
              <a:rPr lang="hu-HU" sz="1600" smtClean="0"/>
              <a:t>e-mail: attila.kaso@nfm.gov.hu</a:t>
            </a:r>
          </a:p>
          <a:p>
            <a:pPr>
              <a:buFont typeface="Arial" charset="0"/>
              <a:buNone/>
            </a:pPr>
            <a:endParaRPr lang="hu-HU" sz="1800" smtClean="0"/>
          </a:p>
          <a:p>
            <a:pPr>
              <a:buFont typeface="Arial" charset="0"/>
              <a:buNone/>
            </a:pPr>
            <a:endParaRPr lang="hu-HU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Az „Energiastratégia 2030” megfogalmazta az energiatermelésben elérendő célokat, de konkrét megvalósítási lehetőségeket</a:t>
            </a:r>
            <a:br>
              <a:rPr lang="hu-HU" sz="2400" dirty="0" smtClean="0"/>
            </a:br>
            <a:r>
              <a:rPr lang="hu-HU" sz="2400" dirty="0" smtClean="0"/>
              <a:t> – az atomenergetika fejlesztésén kívül – nem adott meg.</a:t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b="1" dirty="0" smtClean="0"/>
              <a:t>Az „Energiastratégia 2030” főbb elemeinek megvalósítása alapvetően a hazai bányászat fejlesztésén múlik!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175125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000" b="1" dirty="0" smtClean="0">
                <a:solidFill>
                  <a:schemeClr val="accent5">
                    <a:lumMod val="75000"/>
                  </a:schemeClr>
                </a:solidFill>
              </a:rPr>
              <a:t>A bányászat fejlesztési programjának 4 pontja: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800" b="1" dirty="0" smtClean="0"/>
              <a:t>A szénbányászat újraindítása, a szén vegyipari felhasználásának megteremtése.</a:t>
            </a:r>
            <a:endParaRPr lang="hu-HU" sz="2800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800" b="1" dirty="0" smtClean="0"/>
              <a:t>Az ércbányászat megindítása.</a:t>
            </a:r>
            <a:endParaRPr lang="hu-HU" sz="2800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800" b="1" dirty="0" smtClean="0"/>
              <a:t>A geotermikus energia felhasználásának széleskörű elterjesztése, olcsó elektromos- és hőenergia termelése a legújabb technológiákkal.</a:t>
            </a:r>
            <a:endParaRPr lang="hu-HU" sz="2800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u-HU" sz="2800" b="1" dirty="0" smtClean="0"/>
              <a:t>A bányászati hulladékok nagyarányú feldolgozásának megkezdése, különös tekintettel a fémek és ritkaelemek kinyerésére.</a:t>
            </a:r>
            <a:endParaRPr lang="hu-H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285750" y="1143000"/>
            <a:ext cx="8643938" cy="5429250"/>
          </a:xfrm>
        </p:spPr>
        <p:txBody>
          <a:bodyPr/>
          <a:lstStyle/>
          <a:p>
            <a:pPr algn="just"/>
            <a:r>
              <a:rPr lang="hu-HU" sz="1800" dirty="0" smtClean="0"/>
              <a:t>A magyar élelmiszerek zamatosabb volta, élettanilag magasabb értéke, többek között a magyar föld ásványosságára vezethető vissza!</a:t>
            </a:r>
          </a:p>
          <a:p>
            <a:pPr algn="just"/>
            <a:r>
              <a:rPr lang="hu-HU" sz="1800" dirty="0" smtClean="0"/>
              <a:t>Ennek a </a:t>
            </a:r>
            <a:r>
              <a:rPr lang="hu-HU" sz="1800" b="1" dirty="0" smtClean="0"/>
              <a:t>talajerőnek a pótlása</a:t>
            </a:r>
            <a:r>
              <a:rPr lang="hu-HU" sz="1800" dirty="0" smtClean="0"/>
              <a:t> a jövő legfontosabb feladata, hogy a magyar élelmiszerek minőségükkel megtarthassák versenyképességüket, és egészséges termékekként, egyre fokozottabban jelenjenek meg a belföldi piacokon is.</a:t>
            </a:r>
          </a:p>
          <a:p>
            <a:pPr algn="just">
              <a:buFont typeface="Arial" charset="0"/>
              <a:buNone/>
            </a:pPr>
            <a:r>
              <a:rPr lang="hu-HU" sz="2000" dirty="0" smtClean="0"/>
              <a:t> </a:t>
            </a:r>
          </a:p>
          <a:p>
            <a:pPr algn="just"/>
            <a:r>
              <a:rPr lang="hu-HU" sz="1800" dirty="0" smtClean="0"/>
              <a:t>A világban is egyértelmű tendencia a megbízható élelmiszerek megteremtése, így a megbízható mezőgazdaság és a talajok védelme is.</a:t>
            </a:r>
          </a:p>
          <a:p>
            <a:pPr algn="just">
              <a:buFont typeface="Arial" charset="0"/>
              <a:buNone/>
            </a:pPr>
            <a:r>
              <a:rPr lang="hu-HU" sz="1800" dirty="0" smtClean="0"/>
              <a:t>	Az ENSZ 68. közgyűlése mindezt figyelembe véve 2015-öt a </a:t>
            </a:r>
            <a:r>
              <a:rPr lang="hu-HU" sz="1800" b="1" dirty="0" smtClean="0"/>
              <a:t>Talajok Nemzetközi Évé</a:t>
            </a:r>
            <a:r>
              <a:rPr lang="hu-HU" sz="1800" dirty="0" smtClean="0"/>
              <a:t>nek nyilvánította. (… és az évtizedet a „Talajok </a:t>
            </a:r>
            <a:r>
              <a:rPr lang="hu-HU" sz="1800" smtClean="0"/>
              <a:t>nemzetközi Évtizedének”….)</a:t>
            </a:r>
            <a:endParaRPr lang="hu-HU" sz="1800" dirty="0" smtClean="0"/>
          </a:p>
          <a:p>
            <a:pPr algn="just">
              <a:buFont typeface="Arial" charset="0"/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magyar lakosság megbízható mezőgazdasági termékekkel való ellátása nemcsak </a:t>
            </a:r>
            <a:r>
              <a:rPr lang="hu-HU" sz="2000" b="1" dirty="0" smtClean="0"/>
              <a:t>élelmiszerbiztonság</a:t>
            </a:r>
            <a:r>
              <a:rPr lang="hu-HU" sz="2000" dirty="0" smtClean="0"/>
              <a:t>i, hanem </a:t>
            </a:r>
            <a:r>
              <a:rPr lang="hu-HU" sz="2000" b="1" dirty="0" smtClean="0"/>
              <a:t>nemzetbiztonság</a:t>
            </a:r>
            <a:r>
              <a:rPr lang="hu-HU" sz="2000" dirty="0" smtClean="0"/>
              <a:t>i kérdés is. </a:t>
            </a:r>
          </a:p>
          <a:p>
            <a:pPr algn="just">
              <a:buFont typeface="Arial" charset="0"/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Ebből a szempontból az ásványi nyersanyagok felhasználásának növelése illeszkedik a 2013-ban elfogadott </a:t>
            </a:r>
            <a:r>
              <a:rPr lang="hu-HU" sz="2000" i="1" dirty="0" smtClean="0"/>
              <a:t>Élelmiszerlánc Biztonsági Stratégiához</a:t>
            </a:r>
            <a:r>
              <a:rPr lang="hu-HU" sz="2000" dirty="0" smtClean="0"/>
              <a:t>.</a:t>
            </a:r>
          </a:p>
        </p:txBody>
      </p:sp>
      <p:sp>
        <p:nvSpPr>
          <p:cNvPr id="16387" name="Szövegdoboz 3"/>
          <p:cNvSpPr txBox="1">
            <a:spLocks noChangeArrowheads="1"/>
          </p:cNvSpPr>
          <p:nvPr/>
        </p:nvSpPr>
        <p:spPr bwMode="auto">
          <a:xfrm>
            <a:off x="642938" y="500063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 dirty="0" smtClean="0"/>
              <a:t>+1    Bányászat </a:t>
            </a:r>
            <a:r>
              <a:rPr lang="hu-HU" sz="3200" b="1" dirty="0"/>
              <a:t>és mezőgazdaság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zövegdoboz 3"/>
          <p:cNvSpPr txBox="1">
            <a:spLocks noChangeArrowheads="1"/>
          </p:cNvSpPr>
          <p:nvPr/>
        </p:nvSpPr>
        <p:spPr bwMode="auto">
          <a:xfrm>
            <a:off x="142844" y="1285860"/>
            <a:ext cx="6072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Borsodi Bányászati és Energetikai Klaszter</a:t>
            </a:r>
          </a:p>
          <a:p>
            <a:endParaRPr lang="hu-HU" sz="1200" dirty="0"/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Alakult:	2013. december 4.-én</a:t>
            </a:r>
          </a:p>
          <a:p>
            <a:pPr>
              <a:buFont typeface="Arial" charset="0"/>
              <a:buChar char="•"/>
            </a:pP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A  B.A.Z. Megyei Önkormányzat részt vesz a EUROCOAL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munkájában</a:t>
            </a:r>
          </a:p>
          <a:p>
            <a:pPr>
              <a:buFont typeface="Arial" charset="0"/>
              <a:buChar char="•"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Japán tisztaszén tárgyalások</a:t>
            </a:r>
            <a:endParaRPr lang="hu-HU" dirty="0"/>
          </a:p>
        </p:txBody>
      </p:sp>
      <p:pic>
        <p:nvPicPr>
          <p:cNvPr id="12291" name="Picture 2" descr="Mecseki Bányászati Klasz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43182"/>
            <a:ext cx="4130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18573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zövegdoboz 6"/>
          <p:cNvSpPr txBox="1">
            <a:spLocks noChangeArrowheads="1"/>
          </p:cNvSpPr>
          <p:nvPr/>
        </p:nvSpPr>
        <p:spPr bwMode="auto">
          <a:xfrm>
            <a:off x="4929190" y="3429000"/>
            <a:ext cx="3429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Alakult: 2013. december 12.</a:t>
            </a:r>
          </a:p>
          <a:p>
            <a:pPr>
              <a:buFont typeface="Arial" charset="0"/>
              <a:buChar char="•"/>
            </a:pP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Pécs-Vasas külfejtés újranyílt</a:t>
            </a:r>
          </a:p>
          <a:p>
            <a:pPr>
              <a:buFont typeface="Arial" charset="0"/>
              <a:buChar char="•"/>
            </a:pP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Komlói Szakiskolában vájárképzés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indult</a:t>
            </a:r>
          </a:p>
          <a:p>
            <a:pPr>
              <a:buFont typeface="Arial" charset="0"/>
              <a:buChar char="•"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Mecseki megvalósíthatósági tanulmány elkészült (2017)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Szövegdoboz 7"/>
          <p:cNvSpPr txBox="1">
            <a:spLocks noChangeArrowheads="1"/>
          </p:cNvSpPr>
          <p:nvPr/>
        </p:nvSpPr>
        <p:spPr bwMode="auto">
          <a:xfrm>
            <a:off x="142844" y="4214818"/>
            <a:ext cx="4286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Alakult: 2014. június 27.</a:t>
            </a:r>
          </a:p>
          <a:p>
            <a:pPr>
              <a:buFont typeface="Arial" charset="0"/>
              <a:buChar char="•"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Nemzetközi bányászati hagyományőrző pályázatot nyert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295" name="Szövegdoboz 8"/>
          <p:cNvSpPr txBox="1">
            <a:spLocks noChangeArrowheads="1"/>
          </p:cNvSpPr>
          <p:nvPr/>
        </p:nvSpPr>
        <p:spPr bwMode="auto">
          <a:xfrm>
            <a:off x="3929063" y="5929313"/>
            <a:ext cx="50720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1400">
              <a:latin typeface="Times New Roman" pitchFamily="18" charset="0"/>
              <a:cs typeface="Times New Roman" pitchFamily="18" charset="0"/>
            </a:endParaRPr>
          </a:p>
          <a:p>
            <a:endParaRPr lang="hu-HU" sz="140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6" name="Téglalap 9"/>
          <p:cNvSpPr>
            <a:spLocks noChangeArrowheads="1"/>
          </p:cNvSpPr>
          <p:nvPr/>
        </p:nvSpPr>
        <p:spPr bwMode="auto">
          <a:xfrm>
            <a:off x="3429000" y="5000636"/>
            <a:ext cx="5715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Bányászati Hulladékok Feldolgozása és Technológiák Klaszter</a:t>
            </a:r>
          </a:p>
          <a:p>
            <a:endParaRPr lang="hu-H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Alakult: 2014. április 18.</a:t>
            </a:r>
          </a:p>
          <a:p>
            <a:pPr>
              <a:buFont typeface="Arial" charset="0"/>
              <a:buChar char="•"/>
            </a:pPr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Neszmély projekt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előkészítése megkezdődött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7" name="Szövegdoboz 10"/>
          <p:cNvSpPr txBox="1">
            <a:spLocks noChangeArrowheads="1"/>
          </p:cNvSpPr>
          <p:nvPr/>
        </p:nvSpPr>
        <p:spPr bwMode="auto">
          <a:xfrm>
            <a:off x="214282" y="5857892"/>
            <a:ext cx="2857489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Nógrádi Energetikai Klaszter</a:t>
            </a:r>
          </a:p>
          <a:p>
            <a:endParaRPr lang="hu-H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dirty="0">
                <a:latin typeface="Times New Roman" pitchFamily="18" charset="0"/>
                <a:cs typeface="Times New Roman" pitchFamily="18" charset="0"/>
              </a:rPr>
              <a:t>Alakult: 2015. május 8.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428728" y="42860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Bányászati klaszterek</a:t>
            </a:r>
            <a:endParaRPr lang="hu-H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hu-H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Bányászati termékek mezőgazdasági hasznosítása </a:t>
            </a:r>
          </a:p>
          <a:p>
            <a:pPr algn="ctr">
              <a:buFont typeface="Arial" charset="0"/>
              <a:buNone/>
              <a:defRPr/>
            </a:pPr>
            <a:r>
              <a:rPr lang="hu-H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AGROMINERAL  KLASZTER</a:t>
            </a:r>
          </a:p>
          <a:p>
            <a:pPr>
              <a:buFont typeface="Arial" charset="0"/>
              <a:buNone/>
              <a:defRPr/>
            </a:pPr>
            <a:endParaRPr lang="hu-H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résztvevők:</a:t>
            </a:r>
          </a:p>
          <a:p>
            <a:pPr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bányavállalkozások</a:t>
            </a:r>
          </a:p>
          <a:p>
            <a:pPr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társadalmi szervezetek</a:t>
            </a:r>
          </a:p>
          <a:p>
            <a:pPr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egyetemek</a:t>
            </a:r>
          </a:p>
          <a:p>
            <a:pPr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agrárvállalkozások</a:t>
            </a:r>
          </a:p>
          <a:p>
            <a:pPr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bányászati- és agrárintézmények</a:t>
            </a:r>
          </a:p>
          <a:p>
            <a:pPr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stb.</a:t>
            </a:r>
          </a:p>
          <a:p>
            <a:pPr>
              <a:buNone/>
              <a:defRPr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  <a:defRPr/>
            </a:pPr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  (2016-ban önálló konferenciát szervezett, sajtó)</a:t>
            </a:r>
          </a:p>
          <a:p>
            <a:pPr>
              <a:buFont typeface="Arial" charset="0"/>
              <a:buNone/>
              <a:defRPr/>
            </a:pPr>
            <a:endParaRPr lang="hu-HU" sz="2800" dirty="0" smtClean="0"/>
          </a:p>
          <a:p>
            <a:pPr>
              <a:buFont typeface="Arial" charset="0"/>
              <a:buNone/>
              <a:defRPr/>
            </a:pPr>
            <a:endParaRPr lang="hu-HU" sz="2800" dirty="0" smtClean="0"/>
          </a:p>
        </p:txBody>
      </p:sp>
      <p:pic>
        <p:nvPicPr>
          <p:cNvPr id="13315" name="Picture 2" descr="Képtalálat a következőre: „under reconstructi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2844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Csaszar01 klímaváltozás a földtörténet sorá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114612" cy="5146052"/>
          </a:xfrm>
          <a:prstGeom prst="rect">
            <a:avLst/>
          </a:prstGeom>
        </p:spPr>
      </p:pic>
      <p:pic>
        <p:nvPicPr>
          <p:cNvPr id="6" name="Kép 5" descr="Holocene_Temperature_Varia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262037"/>
            <a:ext cx="3429024" cy="2286015"/>
          </a:xfrm>
          <a:prstGeom prst="rect">
            <a:avLst/>
          </a:prstGeom>
        </p:spPr>
      </p:pic>
      <p:pic>
        <p:nvPicPr>
          <p:cNvPr id="7" name="Kép 6" descr="450px-2000_Year_Temperature_Comparis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857628"/>
            <a:ext cx="3429000" cy="252984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71472" y="285728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A Föld felszínének változásai: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kéregmozgások és vulkanizmus,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illetve az éghajlat 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43702" y="6429396"/>
            <a:ext cx="1000132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Forrás: </a:t>
            </a:r>
            <a:r>
              <a:rPr lang="hu-HU" sz="800" dirty="0" err="1" smtClean="0"/>
              <a:t>wikipédia</a:t>
            </a:r>
            <a:endParaRPr lang="hu-HU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A felszín (és talaj-) alakító folyamatok bonyolult rendszereket alkotnak</a:t>
            </a:r>
          </a:p>
          <a:p>
            <a:pPr>
              <a:buNone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		Pusztítanak, építenek, megújítanak</a:t>
            </a:r>
          </a:p>
          <a:p>
            <a:pPr>
              <a:buNone/>
            </a:pPr>
            <a:endParaRPr lang="hu-H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Kiváltó okok szerint, alapvetően:</a:t>
            </a:r>
          </a:p>
          <a:p>
            <a:pPr>
              <a:buNone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				a földkéreg változik</a:t>
            </a:r>
          </a:p>
          <a:p>
            <a:pPr>
              <a:buNone/>
            </a:pP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				az éghajlat változik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ungurahua_201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00107"/>
            <a:ext cx="4572032" cy="2570037"/>
          </a:xfrm>
        </p:spPr>
      </p:pic>
      <p:pic>
        <p:nvPicPr>
          <p:cNvPr id="5" name="Kép 4" descr="tuzhanyoblogspot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03474"/>
            <a:ext cx="4572032" cy="3051832"/>
          </a:xfrm>
          <a:prstGeom prst="rect">
            <a:avLst/>
          </a:prstGeom>
        </p:spPr>
      </p:pic>
      <p:pic>
        <p:nvPicPr>
          <p:cNvPr id="6" name="Kép 5" descr="4036305_stock-photo-beautiful-grape-plants-grow-on-volcanic-soil-in-la-ge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928802"/>
            <a:ext cx="4131471" cy="307183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4283" y="142852"/>
            <a:ext cx="5000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Vulkanizmus hatása:</a:t>
            </a:r>
          </a:p>
          <a:p>
            <a:r>
              <a:rPr lang="hu-HU" dirty="0" smtClean="0"/>
              <a:t>kitörések por- és hamufelhője, illetve lávafolyás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00892" y="5143512"/>
            <a:ext cx="190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Szőlő friss vulkáni talajon</a:t>
            </a:r>
            <a:endParaRPr lang="hu-H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1077</Words>
  <Application>Microsoft Office PowerPoint</Application>
  <PresentationFormat>Diavetítés a képernyőre (4:3 oldalarány)</PresentationFormat>
  <Paragraphs>248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Mezőgazdasági hasznosítás, és az ásványi anyagok    </vt:lpstr>
      <vt:lpstr>2. dia</vt:lpstr>
      <vt:lpstr>Az „Energiastratégia 2030” megfogalmazta az energiatermelésben elérendő célokat, de konkrét megvalósítási lehetőségeket  – az atomenergetika fejlesztésén kívül – nem adott meg.  Az „Energiastratégia 2030” főbb elemeinek megvalósítása alapvetően a hazai bányászat fejlesztésén múlik!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A mezőgazdaság fő ásványi nyersanyag-felhasználási területei</vt:lpstr>
      <vt:lpstr>14. dia</vt:lpstr>
      <vt:lpstr>15. dia</vt:lpstr>
      <vt:lpstr>16. dia</vt:lpstr>
      <vt:lpstr>Köszönöm a figyelmet!  Jó Szerencsét!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Kasó Attila</dc:creator>
  <cp:keywords>mezőgazdaság;bányászat;támogatások;klaszterek;fejlesztés</cp:keywords>
  <cp:lastModifiedBy>atti</cp:lastModifiedBy>
  <cp:revision>121</cp:revision>
  <dcterms:created xsi:type="dcterms:W3CDTF">2015-07-27T15:22:10Z</dcterms:created>
  <dcterms:modified xsi:type="dcterms:W3CDTF">2017-12-04T14:34:14Z</dcterms:modified>
</cp:coreProperties>
</file>