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E538-CDBF-4FCF-8C79-945C851DCB8A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A910D-EC71-46E0-9B68-CCB53301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A910D-EC71-46E0-9B68-CCB5330157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fotók\imag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Prof. dr. S</a:t>
            </a:r>
            <a:r>
              <a:rPr lang="hu-HU" sz="2400" b="1" dirty="0" smtClean="0">
                <a:solidFill>
                  <a:srgbClr val="00B050"/>
                </a:solidFill>
              </a:rPr>
              <a:t>zkenderovity Horvát Teréz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FFC000"/>
                </a:solidFill>
              </a:rPr>
              <a:t>BIO-ÉLELMISZEREKKEL</a:t>
            </a:r>
            <a:r>
              <a:rPr lang="hu-HU" sz="5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5400" b="1" dirty="0" smtClean="0">
                <a:solidFill>
                  <a:srgbClr val="FFC000"/>
                </a:solidFill>
              </a:rPr>
              <a:t>  </a:t>
            </a:r>
            <a:r>
              <a:rPr lang="hu-HU" sz="5400" b="1" dirty="0" smtClean="0">
                <a:solidFill>
                  <a:srgbClr val="FFC000"/>
                </a:solidFill>
              </a:rPr>
              <a:t>AZ EGÉSZSÉGÉRT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662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2800" b="1" dirty="0" smtClean="0"/>
              <a:t>Haspuffadás é</a:t>
            </a:r>
            <a:r>
              <a:rPr lang="en-US" sz="2800" b="1" dirty="0" smtClean="0"/>
              <a:t>s</a:t>
            </a:r>
            <a:r>
              <a:rPr lang="hu-HU" sz="2800" b="1" dirty="0" smtClean="0"/>
              <a:t> gyomorgörcsök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Eperohamok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Kellemetlen szájszag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Gyakori gyulladásos és allergiás tünetek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</a:rPr>
              <a:t>A SZERVEZET MÉRGEKKEL VALÓ TELÍTETTSÉGÉNEK TÜNETEI: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lajkmagazin.hu/wp-content/uploads/2013/08/shutterstock_99570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3296964" cy="2200276"/>
          </a:xfrm>
          <a:prstGeom prst="rect">
            <a:avLst/>
          </a:prstGeom>
          <a:noFill/>
        </p:spPr>
      </p:pic>
      <p:pic>
        <p:nvPicPr>
          <p:cNvPr id="1028" name="Picture 4" descr="http://static.femina.hu/egeszseg/szedules_hattereben/szedu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24400"/>
            <a:ext cx="3390900" cy="1927307"/>
          </a:xfrm>
          <a:prstGeom prst="rect">
            <a:avLst/>
          </a:prstGeom>
          <a:noFill/>
        </p:spPr>
      </p:pic>
      <p:pic>
        <p:nvPicPr>
          <p:cNvPr id="1030" name="Picture 6" descr="http://blissragyogas.hu/content/image/napfona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724400"/>
            <a:ext cx="309562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800" b="1" dirty="0" smtClean="0">
                <a:solidFill>
                  <a:srgbClr val="C00000"/>
                </a:solidFill>
              </a:rPr>
              <a:t>HOGYAN KŰZDJÜNK A MÉRGEK ELLEN?</a:t>
            </a:r>
            <a:endParaRPr lang="en-US" sz="3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002060"/>
                </a:solidFill>
              </a:rPr>
              <a:t>- </a:t>
            </a:r>
            <a:r>
              <a:rPr lang="hu-HU" sz="2800" b="1" dirty="0" smtClean="0">
                <a:solidFill>
                  <a:srgbClr val="002060"/>
                </a:solidFill>
              </a:rPr>
              <a:t>Amikor csak tehetjük vásároljunk organikusan termesztett gyümölcsöt , zöldségeket,  gabonaféléket</a:t>
            </a:r>
          </a:p>
          <a:p>
            <a:pPr algn="just"/>
            <a:endParaRPr lang="hu-HU" sz="28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Csökkentsük a vörös húsok, állati zsiradék és belsőségek bev</a:t>
            </a:r>
            <a:r>
              <a:rPr lang="en-US" sz="2800" b="1" dirty="0" err="1" smtClean="0">
                <a:solidFill>
                  <a:srgbClr val="002060"/>
                </a:solidFill>
              </a:rPr>
              <a:t>i</a:t>
            </a:r>
            <a:r>
              <a:rPr lang="hu-HU" sz="2800" b="1" dirty="0" smtClean="0">
                <a:solidFill>
                  <a:srgbClr val="002060"/>
                </a:solidFill>
              </a:rPr>
              <a:t>telét</a:t>
            </a:r>
          </a:p>
          <a:p>
            <a:pPr algn="just">
              <a:buFontTx/>
              <a:buChar char="-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Fogyasszunk csonthéjas gyümölcsöket, magvakat, hüvelyeseket (szója)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2" descr="C:\Documents and Settings\Administrator\Desktop\fotók\image 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8305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858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A zöldséget a kertből mindig este, soha ne reggel szüreteljük</a:t>
            </a:r>
          </a:p>
          <a:p>
            <a:pPr>
              <a:buFontTx/>
              <a:buChar char="-"/>
            </a:pPr>
            <a:endParaRPr lang="hu-H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Naponta igyunk meg 2 l közönséges vizet vagy szénsavmentes ásványvizet</a:t>
            </a:r>
          </a:p>
          <a:p>
            <a:pPr>
              <a:buFontTx/>
              <a:buChar char="-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Amennyiben hagyományos élelmiszereket fogyasztunk a mosóvízbe tegyünk 2 kiskanál ecetet</a:t>
            </a:r>
          </a:p>
          <a:p>
            <a:pPr>
              <a:buFontTx/>
              <a:buChar char="-"/>
            </a:pPr>
            <a:endParaRPr lang="hu-H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2800" b="1" dirty="0" smtClean="0">
                <a:solidFill>
                  <a:srgbClr val="002060"/>
                </a:solidFill>
              </a:rPr>
              <a:t>Évente tartsunk</a:t>
            </a:r>
            <a:r>
              <a:rPr lang="en-US" sz="2800" b="1" dirty="0" smtClean="0">
                <a:solidFill>
                  <a:srgbClr val="002060"/>
                </a:solidFill>
              </a:rPr>
              <a:t> l</a:t>
            </a:r>
            <a:r>
              <a:rPr lang="hu-HU" sz="2800" b="1" dirty="0" smtClean="0">
                <a:solidFill>
                  <a:srgbClr val="002060"/>
                </a:solidFill>
              </a:rPr>
              <a:t>egalább 2 x méregtelenítő kúrát</a:t>
            </a:r>
          </a:p>
        </p:txBody>
      </p:sp>
      <p:pic>
        <p:nvPicPr>
          <p:cNvPr id="1027" name="Picture 3" descr="E:\fotók\image 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648200"/>
            <a:ext cx="5562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800" b="1" dirty="0" smtClean="0">
                <a:solidFill>
                  <a:srgbClr val="00B050"/>
                </a:solidFill>
              </a:rPr>
              <a:t>A BIOTERMÉKEK BIOLÓGIAI MINŐSÉGE</a:t>
            </a:r>
            <a:endParaRPr lang="en-US" sz="3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Documents and Settings\Administrator\Desktop\fotók\image 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581400" cy="23876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Desktop\fotók\image 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3581400" cy="239058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Desktop\fotók\image 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2667000" cy="2199861"/>
          </a:xfrm>
          <a:prstGeom prst="rect">
            <a:avLst/>
          </a:prstGeom>
          <a:noFill/>
        </p:spPr>
      </p:pic>
      <p:pic>
        <p:nvPicPr>
          <p:cNvPr id="6149" name="Picture 5" descr="C:\Documents and Settings\Administrator\Desktop\fotók\image 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038601"/>
            <a:ext cx="3353371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3505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002060"/>
                </a:solidFill>
              </a:rPr>
              <a:t>Vegyszerezett burgonya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002060"/>
                </a:solidFill>
              </a:rPr>
              <a:t>Bioburgonya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15400" cy="1523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3600" b="1" dirty="0" smtClean="0">
                <a:solidFill>
                  <a:srgbClr val="008000"/>
                </a:solidFill>
              </a:rPr>
              <a:t>BIOÉLELMISZEREK </a:t>
            </a:r>
            <a:r>
              <a:rPr lang="sr-Latn-CS" sz="3600" b="1" dirty="0" smtClean="0">
                <a:solidFill>
                  <a:srgbClr val="008000"/>
                </a:solidFill>
              </a:rPr>
              <a:t>= </a:t>
            </a:r>
            <a:r>
              <a:rPr lang="hu-HU" sz="3600" b="1" dirty="0" smtClean="0">
                <a:solidFill>
                  <a:srgbClr val="008000"/>
                </a:solidFill>
              </a:rPr>
              <a:t>ÉLŐ TÁPLÁLÉK</a:t>
            </a:r>
          </a:p>
          <a:p>
            <a:pPr algn="ctr">
              <a:buNone/>
            </a:pPr>
            <a:r>
              <a:rPr lang="hu-HU" sz="3600" b="1" dirty="0" smtClean="0">
                <a:solidFill>
                  <a:srgbClr val="FF0000"/>
                </a:solidFill>
              </a:rPr>
              <a:t>VEGYSZERES ÉLELMISZEREK </a:t>
            </a:r>
            <a:r>
              <a:rPr lang="sr-Latn-CS" sz="3600" b="1" dirty="0" smtClean="0">
                <a:solidFill>
                  <a:srgbClr val="FF0000"/>
                </a:solidFill>
              </a:rPr>
              <a:t>= HOLT TÁPLÁLÉK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napi.hu/fototar/fototar/201309/orig/image1378922688.jpg/600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3672134" cy="2819400"/>
          </a:xfrm>
          <a:prstGeom prst="rect">
            <a:avLst/>
          </a:prstGeom>
          <a:noFill/>
        </p:spPr>
      </p:pic>
      <p:pic>
        <p:nvPicPr>
          <p:cNvPr id="5124" name="Picture 4" descr="http://static.origos.hu/s/img/i/1104/20110414hazitund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3962400" cy="279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EGY ÁTLAGOS EMBERÉLET ALATT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ELFOGYASZTUNK </a:t>
            </a:r>
            <a:r>
              <a:rPr lang="hu-HU" sz="4900" b="1" dirty="0" smtClean="0">
                <a:solidFill>
                  <a:srgbClr val="FF0000"/>
                </a:solidFill>
              </a:rPr>
              <a:t>50</a:t>
            </a:r>
            <a:r>
              <a:rPr lang="hu-HU" b="1" dirty="0" smtClean="0">
                <a:solidFill>
                  <a:srgbClr val="002060"/>
                </a:solidFill>
              </a:rPr>
              <a:t>-TŐL </a:t>
            </a:r>
            <a:r>
              <a:rPr lang="hu-HU" sz="4900" b="1" dirty="0" smtClean="0">
                <a:solidFill>
                  <a:srgbClr val="FF0000"/>
                </a:solidFill>
              </a:rPr>
              <a:t>90</a:t>
            </a:r>
            <a:r>
              <a:rPr lang="hu-HU" b="1" dirty="0" smtClean="0">
                <a:solidFill>
                  <a:srgbClr val="002060"/>
                </a:solidFill>
              </a:rPr>
              <a:t> TONNA ÉLELMET!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F:\Bio etkezes\hamburger 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01967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AZZÁ LESZÜNK, AMIT ESZÜNK!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</a:t>
            </a:r>
            <a:endParaRPr lang="hu-H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hu-HU" sz="4300" b="1" dirty="0" smtClean="0">
                <a:solidFill>
                  <a:srgbClr val="002060"/>
                </a:solidFill>
              </a:rPr>
              <a:t>A VÁLASZTÁS </a:t>
            </a:r>
            <a:r>
              <a:rPr lang="en-US" sz="4300" b="1" dirty="0" smtClean="0">
                <a:solidFill>
                  <a:srgbClr val="002060"/>
                </a:solidFill>
              </a:rPr>
              <a:t>CSAKIS RAJTUNK </a:t>
            </a:r>
            <a:r>
              <a:rPr lang="hu-HU" sz="4300" b="1" dirty="0" smtClean="0">
                <a:solidFill>
                  <a:srgbClr val="002060"/>
                </a:solidFill>
              </a:rPr>
              <a:t>MÚLIK!</a:t>
            </a:r>
            <a:endParaRPr lang="en-US" sz="43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solier.hu/images/images/2048x2048/1973013589531065b3829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33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fotók\imag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838" y="1389063"/>
            <a:ext cx="4376737" cy="4078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,,</a:t>
            </a:r>
            <a:r>
              <a:rPr lang="hu-HU" sz="2800" b="1" dirty="0" smtClean="0">
                <a:solidFill>
                  <a:srgbClr val="FFFF00"/>
                </a:solidFill>
              </a:rPr>
              <a:t>A SZABADSÁG ÉS AZ EGÉSZSÉG KÖZÖTT AZ A HASONLÓSÁG,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B050"/>
                </a:solidFill>
              </a:rPr>
              <a:t>HOGY ÉRTÉKÜKET CSAK AKKOR ISMERJÜK FEL,</a:t>
            </a:r>
          </a:p>
          <a:p>
            <a:pPr algn="ctr"/>
            <a:r>
              <a:rPr lang="hu-HU" sz="2800" b="1" dirty="0" smtClean="0">
                <a:solidFill>
                  <a:srgbClr val="00B050"/>
                </a:solidFill>
              </a:rPr>
              <a:t> AMIKOR ELVESZÍTETTÜK ŐKET!”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05000"/>
            <a:ext cx="8029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 kedves az életed,</a:t>
            </a:r>
          </a:p>
          <a:p>
            <a:pPr algn="ctr"/>
            <a:r>
              <a:rPr lang="hu-HU" sz="5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vigyázz mit eszel!</a:t>
            </a:r>
            <a:endParaRPr lang="en-US" sz="5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28600"/>
            <a:ext cx="20585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53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táplálékkal évente 4,5 l gyomírtót és 5 kg adalékot </a:t>
            </a:r>
            <a:r>
              <a:rPr lang="hu-H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viszünk be szervezetünkbe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90800"/>
            <a:ext cx="8534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Évente több mint 3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milli</a:t>
            </a:r>
            <a:r>
              <a:rPr lang="hu-H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ó gyomírtókkal történt mérgezést jegyeznek a világban, ebből kb.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100 000 </a:t>
            </a:r>
            <a:r>
              <a:rPr lang="hu-H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halálos kimenetelű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853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Az egészségre káros anyagok több mint 9</a:t>
            </a:r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 </a:t>
            </a:r>
            <a:r>
              <a:rPr lang="hu-H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%-a táplálékkal kerül szerveztünkbe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76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szintetikus vegyszerek károsítják </a:t>
            </a:r>
            <a:r>
              <a:rPr lang="hu-H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egészségünket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estici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676400"/>
            <a:ext cx="82152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MEZŐGAZDASÁGI</a:t>
            </a:r>
          </a:p>
          <a:p>
            <a:pPr algn="ctr"/>
            <a:r>
              <a:rPr lang="hu-H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VEGYSZEREK MILYEN MÓDON</a:t>
            </a:r>
          </a:p>
          <a:p>
            <a:pPr algn="ctr"/>
            <a:r>
              <a:rPr lang="hu-H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KÁROSÍTJÁK EGÉSZSÉGÜNKET?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81000"/>
            <a:ext cx="8686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Lerakódnak a nyirokrendszerben, vérkeringésben, az izületekben, a májban, a vesékben, az agyban és a zsírszövetekben (érelmeszesedés, szívbántalmak, magas vérnyomás- és zsírtartalom, máj és vesepanaszok, prosztatagyulladás)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Károsítják a hasnyálmirígy </a:t>
            </a:r>
            <a:r>
              <a:rPr lang="el-GR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β</a:t>
            </a:r>
            <a:r>
              <a:rPr lang="hu-H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sejtjeit (2-es tipusú cukorbetegség)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Károsítják az idegpályákat és az agysejteket (migrén, csökkent koncentráció, szenilitás)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Csökkentik az ásványianyag- és vitamintartalmat (neurózis, depresszió, agresszív viselkedés)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F:\Bio etkezes\kover iskola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238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04800"/>
            <a:ext cx="853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Lassítják az anyagcserét (elhízás, narancsbőr)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Csökkentik a termékenységet (sterilitás, impotencia, vetélés)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777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Módosítják a génállományt (degeneratív megbetegedések)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495800"/>
            <a:ext cx="853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Allergiás és gyulladásos reakciókat váltanak ki 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334000"/>
            <a:ext cx="853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Felszabadítják a szabadgyököket (korai öregedés)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57400"/>
            <a:ext cx="8534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hu-HU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Felbontják a szervezet sav-bázis egyensúlyát (csontritkulás, ciszták, miómák, polipok, tumor, rák)</a:t>
            </a:r>
            <a:endParaRPr lang="en-US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288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 SZERVEZET </a:t>
            </a:r>
            <a:r>
              <a:rPr lang="hu-HU" sz="4400" b="1" dirty="0" smtClean="0">
                <a:solidFill>
                  <a:srgbClr val="FF0000"/>
                </a:solidFill>
              </a:rPr>
              <a:t>MÉRG</a:t>
            </a:r>
            <a:r>
              <a:rPr lang="en-US" sz="4400" b="1" dirty="0" smtClean="0">
                <a:solidFill>
                  <a:srgbClr val="FF0000"/>
                </a:solidFill>
              </a:rPr>
              <a:t>EKK</a:t>
            </a:r>
            <a:r>
              <a:rPr lang="hu-HU" sz="4400" b="1" dirty="0" smtClean="0">
                <a:solidFill>
                  <a:srgbClr val="FF0000"/>
                </a:solidFill>
              </a:rPr>
              <a:t>EL VALÓ TELÍTETTSÉGE</a:t>
            </a:r>
          </a:p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 </a:t>
            </a:r>
            <a:r>
              <a:rPr lang="sr-Latn-CS" sz="4400" b="1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VALAMENNYI BETEGSÉG OKA!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686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</a:rPr>
              <a:t>A SZERVEZET MÉRGEKKEL VALÓ TELÍTETTSÉGÉNEK TÜNETEI: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endParaRPr lang="hu-HU" b="1" dirty="0" smtClean="0">
              <a:latin typeface="Arial Rounded MT Bold" pitchFamily="34" charset="0"/>
            </a:endParaRP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b="1" dirty="0" smtClean="0"/>
              <a:t>Krónikus fáradtság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Gyakori fejfájás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Álmatlanság</a:t>
            </a:r>
            <a:endParaRPr lang="en-US" sz="2800" b="1" dirty="0" smtClean="0"/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A láb és az arc püffedése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218" name="Picture 2" descr="http://greatnews.ro/wp-content/uploads/2014/11/1381043432_36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114800"/>
            <a:ext cx="4552950" cy="2428875"/>
          </a:xfrm>
          <a:prstGeom prst="rect">
            <a:avLst/>
          </a:prstGeom>
          <a:noFill/>
        </p:spPr>
      </p:pic>
      <p:pic>
        <p:nvPicPr>
          <p:cNvPr id="9220" name="Picture 4" descr="http://infovilag.hu/data/images/2010-11/insomnia_almatlans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00200"/>
            <a:ext cx="412899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398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HOGYAN KŰZDJÜNK A MÉRGEK ELLEN?</vt:lpstr>
      <vt:lpstr>Slide 12</vt:lpstr>
      <vt:lpstr>A BIOTERMÉKEK BIOLÓGIAI MINŐSÉGE</vt:lpstr>
      <vt:lpstr>Slide 14</vt:lpstr>
      <vt:lpstr>EGY ÁTLAGOS EMBERÉLET ALATT ELFOGYASZTUNK 50-TŐL 90 TONNA ÉLELMET!</vt:lpstr>
      <vt:lpstr>AZZÁ LESZÜNK, AMIT ESZÜNK!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CHANGE_ME</cp:lastModifiedBy>
  <cp:revision>27</cp:revision>
  <dcterms:created xsi:type="dcterms:W3CDTF">2006-08-16T00:00:00Z</dcterms:created>
  <dcterms:modified xsi:type="dcterms:W3CDTF">2003-11-19T23:59:17Z</dcterms:modified>
</cp:coreProperties>
</file>