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pn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8" r:id="rId3"/>
    <p:sldId id="259" r:id="rId4"/>
    <p:sldId id="269" r:id="rId5"/>
    <p:sldId id="271" r:id="rId6"/>
    <p:sldId id="277" r:id="rId7"/>
    <p:sldId id="278" r:id="rId8"/>
    <p:sldId id="279" r:id="rId9"/>
    <p:sldId id="280" r:id="rId10"/>
    <p:sldId id="281" r:id="rId11"/>
    <p:sldId id="276" r:id="rId12"/>
    <p:sldId id="266" r:id="rId13"/>
  </p:sldIdLst>
  <p:sldSz cx="9144000" cy="6858000" type="screen4x3"/>
  <p:notesSz cx="6808788" cy="9940925"/>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403" autoAdjust="0"/>
  </p:normalViewPr>
  <p:slideViewPr>
    <p:cSldViewPr>
      <p:cViewPr varScale="1">
        <p:scale>
          <a:sx n="65" d="100"/>
          <a:sy n="65" d="100"/>
        </p:scale>
        <p:origin x="-163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0"/>
      <c:rAngAx val="1"/>
    </c:view3D>
    <c:floor>
      <c:thickness val="0"/>
    </c:floor>
    <c:sideWall>
      <c:thickness val="0"/>
    </c:sideWall>
    <c:backWall>
      <c:thickness val="0"/>
    </c:backWall>
    <c:plotArea>
      <c:layout>
        <c:manualLayout>
          <c:layoutTarget val="inner"/>
          <c:xMode val="edge"/>
          <c:yMode val="edge"/>
          <c:x val="0.10643285214348207"/>
          <c:y val="0.11158573928258968"/>
          <c:w val="0.86301159230096236"/>
          <c:h val="0.58416666666666661"/>
        </c:manualLayout>
      </c:layout>
      <c:bar3DChart>
        <c:barDir val="col"/>
        <c:grouping val="clustered"/>
        <c:varyColors val="0"/>
        <c:ser>
          <c:idx val="0"/>
          <c:order val="0"/>
          <c:tx>
            <c:v>Alapanyag</c:v>
          </c:tx>
          <c:invertIfNegative val="0"/>
          <c:dLbls>
            <c:dLbl>
              <c:idx val="3"/>
              <c:layout>
                <c:manualLayout>
                  <c:x val="-6.1419031097857176E-3"/>
                  <c:y val="4.3402777777777776E-2"/>
                </c:manualLayout>
              </c:layout>
              <c:showLegendKey val="0"/>
              <c:showVal val="1"/>
              <c:showCatName val="0"/>
              <c:showSerName val="0"/>
              <c:showPercent val="0"/>
              <c:showBubbleSize val="0"/>
            </c:dLbl>
            <c:dLbl>
              <c:idx val="4"/>
              <c:layout>
                <c:manualLayout>
                  <c:x val="-1.2283806219571661E-2"/>
                  <c:y val="1.929012345679010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'A külker-i forg. megoszlása'!$BB$5:$BG$5</c:f>
              <c:strCache>
                <c:ptCount val="6"/>
                <c:pt idx="0">
                  <c:v>2010. év</c:v>
                </c:pt>
                <c:pt idx="1">
                  <c:v>2011. év</c:v>
                </c:pt>
                <c:pt idx="2">
                  <c:v>2012. év</c:v>
                </c:pt>
                <c:pt idx="3">
                  <c:v>2013. év</c:v>
                </c:pt>
                <c:pt idx="4">
                  <c:v>2014. év</c:v>
                </c:pt>
                <c:pt idx="5">
                  <c:v>2015. év</c:v>
                </c:pt>
              </c:strCache>
            </c:strRef>
          </c:cat>
          <c:val>
            <c:numRef>
              <c:f>'A külker-i forg. megoszlása'!$BB$7:$BG$7</c:f>
              <c:numCache>
                <c:formatCode>#,##0</c:formatCode>
                <c:ptCount val="6"/>
                <c:pt idx="0">
                  <c:v>2211151.2319999989</c:v>
                </c:pt>
                <c:pt idx="1">
                  <c:v>2740591.956999999</c:v>
                </c:pt>
                <c:pt idx="2">
                  <c:v>2985199.9819999998</c:v>
                </c:pt>
                <c:pt idx="3">
                  <c:v>2561180.1869999999</c:v>
                </c:pt>
                <c:pt idx="4">
                  <c:v>2432282.389</c:v>
                </c:pt>
                <c:pt idx="5">
                  <c:v>2597545.8180000009</c:v>
                </c:pt>
              </c:numCache>
            </c:numRef>
          </c:val>
        </c:ser>
        <c:ser>
          <c:idx val="1"/>
          <c:order val="1"/>
          <c:tx>
            <c:v>Elsődlegesen feldolgozott termék</c:v>
          </c:tx>
          <c:invertIfNegative val="0"/>
          <c:dLbls>
            <c:dLbl>
              <c:idx val="0"/>
              <c:layout>
                <c:manualLayout>
                  <c:x val="-2.0473010365952642E-3"/>
                  <c:y val="1.9290123456790122E-2"/>
                </c:manualLayout>
              </c:layout>
              <c:showLegendKey val="0"/>
              <c:showVal val="1"/>
              <c:showCatName val="0"/>
              <c:showSerName val="0"/>
              <c:showPercent val="0"/>
              <c:showBubbleSize val="0"/>
            </c:dLbl>
            <c:dLbl>
              <c:idx val="4"/>
              <c:layout>
                <c:manualLayout>
                  <c:x val="6.1419031097857931E-3"/>
                  <c:y val="1.446759259259259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'A külker-i forg. megoszlása'!$BB$5:$BG$5</c:f>
              <c:strCache>
                <c:ptCount val="6"/>
                <c:pt idx="0">
                  <c:v>2010. év</c:v>
                </c:pt>
                <c:pt idx="1">
                  <c:v>2011. év</c:v>
                </c:pt>
                <c:pt idx="2">
                  <c:v>2012. év</c:v>
                </c:pt>
                <c:pt idx="3">
                  <c:v>2013. év</c:v>
                </c:pt>
                <c:pt idx="4">
                  <c:v>2014. év</c:v>
                </c:pt>
                <c:pt idx="5">
                  <c:v>2015. év</c:v>
                </c:pt>
              </c:strCache>
            </c:strRef>
          </c:cat>
          <c:val>
            <c:numRef>
              <c:f>'A külker-i forg. megoszlása'!$BB$8:$BG$8</c:f>
              <c:numCache>
                <c:formatCode>#,##0</c:formatCode>
                <c:ptCount val="6"/>
                <c:pt idx="0">
                  <c:v>1766712.7600000005</c:v>
                </c:pt>
                <c:pt idx="1">
                  <c:v>2255449.8909999998</c:v>
                </c:pt>
                <c:pt idx="2">
                  <c:v>2598687.6180000007</c:v>
                </c:pt>
                <c:pt idx="3">
                  <c:v>2611499.7369999997</c:v>
                </c:pt>
                <c:pt idx="4">
                  <c:v>2426053.8819999998</c:v>
                </c:pt>
                <c:pt idx="5">
                  <c:v>2387341.9990000008</c:v>
                </c:pt>
              </c:numCache>
            </c:numRef>
          </c:val>
        </c:ser>
        <c:ser>
          <c:idx val="2"/>
          <c:order val="2"/>
          <c:tx>
            <c:v>Másodlagosan feldolgozott termék</c:v>
          </c:tx>
          <c:invertIfNegative val="0"/>
          <c:dLbls>
            <c:dLbl>
              <c:idx val="1"/>
              <c:layout>
                <c:manualLayout>
                  <c:x val="4.0946020731905657E-3"/>
                  <c:y val="2.8935185185185185E-2"/>
                </c:manualLayout>
              </c:layout>
              <c:showLegendKey val="0"/>
              <c:showVal val="1"/>
              <c:showCatName val="0"/>
              <c:showSerName val="0"/>
              <c:showPercent val="0"/>
              <c:showBubbleSize val="0"/>
            </c:dLbl>
            <c:dLbl>
              <c:idx val="5"/>
              <c:layout>
                <c:manualLayout>
                  <c:x val="-1.6378408292762114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'A külker-i forg. megoszlása'!$BB$5:$BG$5</c:f>
              <c:strCache>
                <c:ptCount val="6"/>
                <c:pt idx="0">
                  <c:v>2010. év</c:v>
                </c:pt>
                <c:pt idx="1">
                  <c:v>2011. év</c:v>
                </c:pt>
                <c:pt idx="2">
                  <c:v>2012. év</c:v>
                </c:pt>
                <c:pt idx="3">
                  <c:v>2013. év</c:v>
                </c:pt>
                <c:pt idx="4">
                  <c:v>2014. év</c:v>
                </c:pt>
                <c:pt idx="5">
                  <c:v>2015. év</c:v>
                </c:pt>
              </c:strCache>
            </c:strRef>
          </c:cat>
          <c:val>
            <c:numRef>
              <c:f>'A külker-i forg. megoszlása'!$BB$9:$BG$9</c:f>
              <c:numCache>
                <c:formatCode>#,##0</c:formatCode>
                <c:ptCount val="6"/>
                <c:pt idx="0">
                  <c:v>1865382.5619999999</c:v>
                </c:pt>
                <c:pt idx="1">
                  <c:v>2197099.7139999997</c:v>
                </c:pt>
                <c:pt idx="2">
                  <c:v>2490731.0350000001</c:v>
                </c:pt>
                <c:pt idx="3">
                  <c:v>2828585.2729999996</c:v>
                </c:pt>
                <c:pt idx="4">
                  <c:v>2867963.7420000001</c:v>
                </c:pt>
                <c:pt idx="5">
                  <c:v>2918637.6200000006</c:v>
                </c:pt>
              </c:numCache>
            </c:numRef>
          </c:val>
        </c:ser>
        <c:dLbls>
          <c:showLegendKey val="0"/>
          <c:showVal val="0"/>
          <c:showCatName val="0"/>
          <c:showSerName val="0"/>
          <c:showPercent val="0"/>
          <c:showBubbleSize val="0"/>
        </c:dLbls>
        <c:gapWidth val="150"/>
        <c:shape val="cylinder"/>
        <c:axId val="23696128"/>
        <c:axId val="23697664"/>
        <c:axId val="0"/>
      </c:bar3DChart>
      <c:catAx>
        <c:axId val="23696128"/>
        <c:scaling>
          <c:orientation val="minMax"/>
        </c:scaling>
        <c:delete val="0"/>
        <c:axPos val="b"/>
        <c:majorTickMark val="out"/>
        <c:minorTickMark val="none"/>
        <c:tickLblPos val="nextTo"/>
        <c:crossAx val="23697664"/>
        <c:crosses val="autoZero"/>
        <c:auto val="1"/>
        <c:lblAlgn val="ctr"/>
        <c:lblOffset val="100"/>
        <c:noMultiLvlLbl val="0"/>
      </c:catAx>
      <c:valAx>
        <c:axId val="23697664"/>
        <c:scaling>
          <c:orientation val="minMax"/>
        </c:scaling>
        <c:delete val="0"/>
        <c:axPos val="l"/>
        <c:majorGridlines/>
        <c:numFmt formatCode="#,##0" sourceLinked="1"/>
        <c:majorTickMark val="out"/>
        <c:minorTickMark val="none"/>
        <c:tickLblPos val="nextTo"/>
        <c:crossAx val="23696128"/>
        <c:crosses val="autoZero"/>
        <c:crossBetween val="between"/>
        <c:dispUnits>
          <c:builtInUnit val="thousands"/>
        </c:dispUnits>
      </c:valAx>
    </c:plotArea>
    <c:legend>
      <c:legendPos val="b"/>
      <c:layout/>
      <c:overlay val="0"/>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'A külker-i forg. megoszlása'!$BH$29</c:f>
              <c:strCache>
                <c:ptCount val="1"/>
                <c:pt idx="0">
                  <c:v>Alapanyag</c:v>
                </c:pt>
              </c:strCache>
            </c:strRef>
          </c:tx>
          <c:invertIfNegative val="0"/>
          <c:dLbls>
            <c:showLegendKey val="0"/>
            <c:showVal val="1"/>
            <c:showCatName val="0"/>
            <c:showSerName val="0"/>
            <c:showPercent val="0"/>
            <c:showBubbleSize val="0"/>
            <c:showLeaderLines val="0"/>
          </c:dLbls>
          <c:cat>
            <c:strRef>
              <c:f>'A külker-i forg. megoszlása'!$BB$15:$BG$15</c:f>
              <c:strCache>
                <c:ptCount val="6"/>
                <c:pt idx="0">
                  <c:v>2010. év</c:v>
                </c:pt>
                <c:pt idx="1">
                  <c:v>2011. év</c:v>
                </c:pt>
                <c:pt idx="2">
                  <c:v>2012. év</c:v>
                </c:pt>
                <c:pt idx="3">
                  <c:v>2013. év</c:v>
                </c:pt>
                <c:pt idx="4">
                  <c:v>2014. év</c:v>
                </c:pt>
                <c:pt idx="5">
                  <c:v>2015. év</c:v>
                </c:pt>
              </c:strCache>
            </c:strRef>
          </c:cat>
          <c:val>
            <c:numRef>
              <c:f>'A külker-i forg. megoszlása'!$BB$17:$BG$17</c:f>
              <c:numCache>
                <c:formatCode>#,##0</c:formatCode>
                <c:ptCount val="6"/>
                <c:pt idx="0">
                  <c:v>782327.7690000002</c:v>
                </c:pt>
                <c:pt idx="1">
                  <c:v>943842.67199999955</c:v>
                </c:pt>
                <c:pt idx="2">
                  <c:v>976454.26000000047</c:v>
                </c:pt>
                <c:pt idx="3">
                  <c:v>1051482.8460000004</c:v>
                </c:pt>
                <c:pt idx="4">
                  <c:v>1082304.3270000003</c:v>
                </c:pt>
                <c:pt idx="5">
                  <c:v>1210717.6980000006</c:v>
                </c:pt>
              </c:numCache>
            </c:numRef>
          </c:val>
        </c:ser>
        <c:ser>
          <c:idx val="1"/>
          <c:order val="1"/>
          <c:tx>
            <c:strRef>
              <c:f>'A külker-i forg. megoszlása'!$BH$30</c:f>
              <c:strCache>
                <c:ptCount val="1"/>
                <c:pt idx="0">
                  <c:v>Elsődlegesen feldolgozott termék</c:v>
                </c:pt>
              </c:strCache>
            </c:strRef>
          </c:tx>
          <c:invertIfNegative val="0"/>
          <c:dLbls>
            <c:showLegendKey val="0"/>
            <c:showVal val="1"/>
            <c:showCatName val="0"/>
            <c:showSerName val="0"/>
            <c:showPercent val="0"/>
            <c:showBubbleSize val="0"/>
            <c:showLeaderLines val="0"/>
          </c:dLbls>
          <c:cat>
            <c:strRef>
              <c:f>'A külker-i forg. megoszlása'!$BB$15:$BG$15</c:f>
              <c:strCache>
                <c:ptCount val="6"/>
                <c:pt idx="0">
                  <c:v>2010. év</c:v>
                </c:pt>
                <c:pt idx="1">
                  <c:v>2011. év</c:v>
                </c:pt>
                <c:pt idx="2">
                  <c:v>2012. év</c:v>
                </c:pt>
                <c:pt idx="3">
                  <c:v>2013. év</c:v>
                </c:pt>
                <c:pt idx="4">
                  <c:v>2014. év</c:v>
                </c:pt>
                <c:pt idx="5">
                  <c:v>2015. év</c:v>
                </c:pt>
              </c:strCache>
            </c:strRef>
          </c:cat>
          <c:val>
            <c:numRef>
              <c:f>'A külker-i forg. megoszlása'!$BB$18:$BG$18</c:f>
              <c:numCache>
                <c:formatCode>#,##0</c:formatCode>
                <c:ptCount val="6"/>
                <c:pt idx="0">
                  <c:v>1289317.6549999996</c:v>
                </c:pt>
                <c:pt idx="1">
                  <c:v>1606311.9839999997</c:v>
                </c:pt>
                <c:pt idx="2">
                  <c:v>1655010.4359999998</c:v>
                </c:pt>
                <c:pt idx="3">
                  <c:v>1508056.5469999998</c:v>
                </c:pt>
                <c:pt idx="4">
                  <c:v>1513529.2560000003</c:v>
                </c:pt>
                <c:pt idx="5">
                  <c:v>1423745.4159999995</c:v>
                </c:pt>
              </c:numCache>
            </c:numRef>
          </c:val>
        </c:ser>
        <c:ser>
          <c:idx val="2"/>
          <c:order val="2"/>
          <c:tx>
            <c:strRef>
              <c:f>'A külker-i forg. megoszlása'!$BH$31</c:f>
              <c:strCache>
                <c:ptCount val="1"/>
                <c:pt idx="0">
                  <c:v>Másodlagosan feldolgozott termék</c:v>
                </c:pt>
              </c:strCache>
            </c:strRef>
          </c:tx>
          <c:invertIfNegative val="0"/>
          <c:dLbls>
            <c:showLegendKey val="0"/>
            <c:showVal val="1"/>
            <c:showCatName val="0"/>
            <c:showSerName val="0"/>
            <c:showPercent val="0"/>
            <c:showBubbleSize val="0"/>
            <c:showLeaderLines val="0"/>
          </c:dLbls>
          <c:cat>
            <c:strRef>
              <c:f>'A külker-i forg. megoszlása'!$BB$15:$BG$15</c:f>
              <c:strCache>
                <c:ptCount val="6"/>
                <c:pt idx="0">
                  <c:v>2010. év</c:v>
                </c:pt>
                <c:pt idx="1">
                  <c:v>2011. év</c:v>
                </c:pt>
                <c:pt idx="2">
                  <c:v>2012. év</c:v>
                </c:pt>
                <c:pt idx="3">
                  <c:v>2013. év</c:v>
                </c:pt>
                <c:pt idx="4">
                  <c:v>2014. év</c:v>
                </c:pt>
                <c:pt idx="5">
                  <c:v>2015. év</c:v>
                </c:pt>
              </c:strCache>
            </c:strRef>
          </c:cat>
          <c:val>
            <c:numRef>
              <c:f>'A külker-i forg. megoszlása'!$BB$19:$BG$19</c:f>
              <c:numCache>
                <c:formatCode>#,##0</c:formatCode>
                <c:ptCount val="6"/>
                <c:pt idx="0">
                  <c:v>1638915.0180000002</c:v>
                </c:pt>
                <c:pt idx="1">
                  <c:v>1895559.2389999996</c:v>
                </c:pt>
                <c:pt idx="2">
                  <c:v>1823211.547</c:v>
                </c:pt>
                <c:pt idx="3">
                  <c:v>1904727.5720000002</c:v>
                </c:pt>
                <c:pt idx="4">
                  <c:v>2075179.2799999998</c:v>
                </c:pt>
                <c:pt idx="5">
                  <c:v>2264438.6569999997</c:v>
                </c:pt>
              </c:numCache>
            </c:numRef>
          </c:val>
        </c:ser>
        <c:dLbls>
          <c:showLegendKey val="0"/>
          <c:showVal val="0"/>
          <c:showCatName val="0"/>
          <c:showSerName val="0"/>
          <c:showPercent val="0"/>
          <c:showBubbleSize val="0"/>
        </c:dLbls>
        <c:gapWidth val="150"/>
        <c:shape val="cylinder"/>
        <c:axId val="24428544"/>
        <c:axId val="24430080"/>
        <c:axId val="0"/>
      </c:bar3DChart>
      <c:catAx>
        <c:axId val="24428544"/>
        <c:scaling>
          <c:orientation val="minMax"/>
        </c:scaling>
        <c:delete val="0"/>
        <c:axPos val="b"/>
        <c:majorTickMark val="out"/>
        <c:minorTickMark val="none"/>
        <c:tickLblPos val="nextTo"/>
        <c:crossAx val="24430080"/>
        <c:crosses val="autoZero"/>
        <c:auto val="1"/>
        <c:lblAlgn val="ctr"/>
        <c:lblOffset val="100"/>
        <c:noMultiLvlLbl val="0"/>
      </c:catAx>
      <c:valAx>
        <c:axId val="24430080"/>
        <c:scaling>
          <c:orientation val="minMax"/>
        </c:scaling>
        <c:delete val="0"/>
        <c:axPos val="l"/>
        <c:majorGridlines/>
        <c:numFmt formatCode="#,##0" sourceLinked="1"/>
        <c:majorTickMark val="out"/>
        <c:minorTickMark val="none"/>
        <c:tickLblPos val="nextTo"/>
        <c:crossAx val="24428544"/>
        <c:crosses val="autoZero"/>
        <c:crossBetween val="between"/>
        <c:dispUnits>
          <c:builtInUnit val="thousands"/>
        </c:dispUnits>
      </c:valAx>
    </c:plotArea>
    <c:legend>
      <c:legendPos val="b"/>
      <c:layout/>
      <c:overlay val="0"/>
    </c:legend>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824A2081-88A4-458A-AC0B-33BE25BB07E3}" type="datetimeFigureOut">
              <a:rPr lang="hu-HU" smtClean="0"/>
              <a:t>2016.04.18.</a:t>
            </a:fld>
            <a:endParaRPr lang="hu-HU"/>
          </a:p>
        </p:txBody>
      </p:sp>
      <p:sp>
        <p:nvSpPr>
          <p:cNvPr id="4" name="Diakép helye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F1996E3D-172C-4458-BE59-BF2218409700}" type="slidenum">
              <a:rPr lang="hu-HU" smtClean="0"/>
              <a:t>‹#›</a:t>
            </a:fld>
            <a:endParaRPr lang="hu-HU"/>
          </a:p>
        </p:txBody>
      </p:sp>
    </p:spTree>
    <p:extLst>
      <p:ext uri="{BB962C8B-B14F-4D97-AF65-F5344CB8AC3E}">
        <p14:creationId xmlns:p14="http://schemas.microsoft.com/office/powerpoint/2010/main" val="4294621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 typeface="Arial" pitchFamily="34" charset="0"/>
              <a:buChar char="•"/>
            </a:pPr>
            <a:endParaRPr lang="hu-HU" baseline="0" dirty="0" smtClean="0"/>
          </a:p>
        </p:txBody>
      </p:sp>
      <p:sp>
        <p:nvSpPr>
          <p:cNvPr id="4" name="Dia számának helye 3"/>
          <p:cNvSpPr>
            <a:spLocks noGrp="1"/>
          </p:cNvSpPr>
          <p:nvPr>
            <p:ph type="sldNum" sz="quarter" idx="10"/>
          </p:nvPr>
        </p:nvSpPr>
        <p:spPr/>
        <p:txBody>
          <a:bodyPr/>
          <a:lstStyle/>
          <a:p>
            <a:fld id="{F1996E3D-172C-4458-BE59-BF2218409700}" type="slidenum">
              <a:rPr lang="hu-HU" smtClean="0"/>
              <a:t>1</a:t>
            </a:fld>
            <a:endParaRPr lang="hu-HU"/>
          </a:p>
        </p:txBody>
      </p:sp>
    </p:spTree>
    <p:extLst>
      <p:ext uri="{BB962C8B-B14F-4D97-AF65-F5344CB8AC3E}">
        <p14:creationId xmlns:p14="http://schemas.microsoft.com/office/powerpoint/2010/main" val="399581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lgn="just">
              <a:buFont typeface="Wingdings" pitchFamily="2" charset="2"/>
              <a:buChar char="ü"/>
            </a:pPr>
            <a:r>
              <a:rPr lang="hu-HU" sz="1200" kern="1200" dirty="0" smtClean="0">
                <a:solidFill>
                  <a:schemeClr val="tx1"/>
                </a:solidFill>
                <a:effectLst/>
                <a:latin typeface="+mn-lt"/>
                <a:ea typeface="+mn-ea"/>
                <a:cs typeface="+mn-cs"/>
              </a:rPr>
              <a:t>A KSH adatai szerint a </a:t>
            </a:r>
            <a:r>
              <a:rPr lang="hu-HU" sz="1200" b="1" kern="1200" dirty="0" smtClean="0">
                <a:solidFill>
                  <a:schemeClr val="tx1"/>
                </a:solidFill>
                <a:effectLst/>
                <a:latin typeface="+mn-lt"/>
                <a:ea typeface="+mn-ea"/>
                <a:cs typeface="+mn-cs"/>
              </a:rPr>
              <a:t>mezőgazdaság foglalkoztatása</a:t>
            </a:r>
            <a:r>
              <a:rPr lang="hu-HU" sz="1200" kern="1200" dirty="0" smtClean="0">
                <a:solidFill>
                  <a:schemeClr val="tx1"/>
                </a:solidFill>
                <a:effectLst/>
                <a:latin typeface="+mn-lt"/>
                <a:ea typeface="+mn-ea"/>
                <a:cs typeface="+mn-cs"/>
              </a:rPr>
              <a:t> 2015-ben tovább bővült, ennek köszönhetően 203,2 ezer fő dolgozott főállásban az ágazatban. </a:t>
            </a:r>
          </a:p>
          <a:p>
            <a:pPr marL="171450" indent="-171450" algn="just">
              <a:buFont typeface="Wingdings" pitchFamily="2" charset="2"/>
              <a:buChar char="ü"/>
            </a:pPr>
            <a:r>
              <a:rPr lang="hu-HU" sz="1200" kern="1200" dirty="0" smtClean="0">
                <a:solidFill>
                  <a:schemeClr val="tx1"/>
                </a:solidFill>
                <a:effectLst/>
                <a:latin typeface="+mn-lt"/>
                <a:ea typeface="+mn-ea"/>
                <a:cs typeface="+mn-cs"/>
              </a:rPr>
              <a:t>A mezőgazdasági foglalkoztatás egy év alatt 13,6 ezer fővel, 7,2 százalékkal bővült. </a:t>
            </a:r>
          </a:p>
          <a:p>
            <a:pPr marL="171450" indent="-171450" algn="just">
              <a:buFont typeface="Wingdings" pitchFamily="2" charset="2"/>
              <a:buChar char="ü"/>
            </a:pPr>
            <a:r>
              <a:rPr lang="hu-HU" sz="1200" kern="1200" dirty="0" smtClean="0">
                <a:solidFill>
                  <a:schemeClr val="tx1"/>
                </a:solidFill>
                <a:effectLst/>
                <a:latin typeface="+mn-lt"/>
                <a:ea typeface="+mn-ea"/>
                <a:cs typeface="+mn-cs"/>
              </a:rPr>
              <a:t>Öt év alatt (2010. és 2015. között) 30,4 ezer fővel, 17,6 százalékkal növekedett az ágazatban foglalkoztatottak száma.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 mezőgazdaság aránya a nemzetgazdaság foglalkoztatásából 4,8 százalék volt 2015-ben, 0,2 százalékponttal több, mint 2014-ben és 2010-ben.</a:t>
            </a:r>
          </a:p>
          <a:p>
            <a:pPr marL="171450" indent="-171450" algn="just">
              <a:buFont typeface="Wingdings" pitchFamily="2" charset="2"/>
              <a:buChar char="ü"/>
            </a:pPr>
            <a:r>
              <a:rPr lang="hu-HU" sz="1200" kern="1200" dirty="0" smtClean="0">
                <a:solidFill>
                  <a:schemeClr val="tx1"/>
                </a:solidFill>
                <a:effectLst/>
                <a:latin typeface="+mn-lt"/>
                <a:ea typeface="+mn-ea"/>
                <a:cs typeface="+mn-cs"/>
              </a:rPr>
              <a:t>A mezőgazdaságban tevékenykedő legalább 5 fős szervezetek (amelyek a kibocsátás mintegy 50 százalékát adják) által alkalmazottak száma 2015-ben 78,9 ezer fő volt, 0,8 százalékkal, 643 fővel több, mint 2014-ben.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 mezőgazdaságon belül a több mint egyharmados részesedésű állattenyésztésben alkalmazottak száma 4,3 százalékkal bővült, elsősorban a sertés, és tejhasznú szarvasmarha tenyésztő vállalkozásoknak köszönhetően, a baromfitenyésztők kevesebb főt alkalmaztak, mint 2014-ben.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Szintén bővült az évelő növények (szőlő és gyümölcstermesztés) és a növényi szaporítóanyag termesztők alkalmazásában állók száma, míg az egyharmados részesedésű nem évelő növényeket termesztő vállalkozások 2015-ben 3,5 százalékkal kevesebb főt alkalmaztak, mint 2014-ben. </a:t>
            </a:r>
          </a:p>
          <a:p>
            <a:pPr marL="171450" indent="-171450" algn="just">
              <a:buFont typeface="Wingdings" pitchFamily="2" charset="2"/>
              <a:buChar char="ü"/>
            </a:pPr>
            <a:r>
              <a:rPr lang="hu-HU" sz="1200" kern="1200" dirty="0" smtClean="0">
                <a:solidFill>
                  <a:schemeClr val="tx1"/>
                </a:solidFill>
                <a:effectLst/>
                <a:latin typeface="+mn-lt"/>
                <a:ea typeface="+mn-ea"/>
                <a:cs typeface="+mn-cs"/>
              </a:rPr>
              <a:t>Az </a:t>
            </a:r>
            <a:r>
              <a:rPr lang="hu-HU" sz="1200" b="1" kern="1200" dirty="0" smtClean="0">
                <a:solidFill>
                  <a:schemeClr val="tx1"/>
                </a:solidFill>
                <a:effectLst/>
                <a:latin typeface="+mn-lt"/>
                <a:ea typeface="+mn-ea"/>
                <a:cs typeface="+mn-cs"/>
              </a:rPr>
              <a:t>élelmiszeriparban foglalkoztatottak</a:t>
            </a:r>
            <a:r>
              <a:rPr lang="hu-HU" sz="1200" kern="1200" dirty="0" smtClean="0">
                <a:solidFill>
                  <a:schemeClr val="tx1"/>
                </a:solidFill>
                <a:effectLst/>
                <a:latin typeface="+mn-lt"/>
                <a:ea typeface="+mn-ea"/>
                <a:cs typeface="+mn-cs"/>
              </a:rPr>
              <a:t> száma 2015-ben enyhén mérséklődött, ugyanakkor az előző két év dinamikus emelkedésének köszönhetően, nagymértékben meghaladta a 2010. évit. Az élelmiszeripari vállalkozások 2015-ben 140,3 ezer főt foglalkoztattak.</a:t>
            </a:r>
          </a:p>
          <a:p>
            <a:pPr marL="171450" indent="-171450" algn="just">
              <a:buFont typeface="Wingdings" pitchFamily="2" charset="2"/>
              <a:buChar char="ü"/>
            </a:pPr>
            <a:endParaRPr lang="hu-HU" sz="1200" kern="1200" dirty="0" smtClean="0">
              <a:solidFill>
                <a:schemeClr val="tx1"/>
              </a:solidFill>
              <a:effectLst/>
              <a:latin typeface="+mn-lt"/>
              <a:ea typeface="+mn-ea"/>
              <a:cs typeface="+mn-cs"/>
            </a:endParaRPr>
          </a:p>
          <a:p>
            <a:pPr marL="171450" indent="-171450" algn="just">
              <a:buFont typeface="Wingdings" pitchFamily="2" charset="2"/>
              <a:buChar char="ü"/>
            </a:pPr>
            <a:r>
              <a:rPr lang="hu-HU" sz="1200" kern="1200" dirty="0" smtClean="0">
                <a:solidFill>
                  <a:schemeClr val="tx1"/>
                </a:solidFill>
                <a:effectLst/>
                <a:latin typeface="+mn-lt"/>
                <a:ea typeface="+mn-ea"/>
                <a:cs typeface="+mn-cs"/>
              </a:rPr>
              <a:t>Érdemben nőtt a baromfihús feldolgozása, tartósítása, az egyéb élelmiszer gyártása (levesek, mártások, étel kiegészítők), az egyéb gyümölcs, zöldségfeldolgozás tartósítás (konzervipar, hűtőipar, készítménygyártás), a szőlőbor, az üdítőital, ásványvíz gyártása, a malomipar és az olaj gyártása szakágazatokban alkalmazásban állók száma.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Ezzel szemben a leginkább a kenyér, friss pékáru gyártása, a készétel gyártása, a húsfeldolgozás, tartósítás, a hús-, baromfihús készítmény gyártása szakágazatokban működő vállalkozásoknál dolgoztak kevesebben, mint egy éve.</a:t>
            </a:r>
          </a:p>
          <a:p>
            <a:pPr marL="171450" indent="-171450" algn="just">
              <a:buFont typeface="Wingdings" pitchFamily="2" charset="2"/>
              <a:buChar char="ü"/>
            </a:pPr>
            <a:endParaRPr lang="hu-HU" dirty="0" smtClean="0"/>
          </a:p>
          <a:p>
            <a:pPr marL="171450" indent="-171450" algn="just">
              <a:buFont typeface="Wingdings" pitchFamily="2" charset="2"/>
              <a:buChar char="ü"/>
            </a:pPr>
            <a:r>
              <a:rPr lang="hu-HU" sz="1200" b="1" u="sng" kern="1200" dirty="0" smtClean="0">
                <a:solidFill>
                  <a:schemeClr val="tx1"/>
                </a:solidFill>
                <a:effectLst/>
                <a:latin typeface="+mn-lt"/>
                <a:ea typeface="+mn-ea"/>
                <a:cs typeface="+mn-cs"/>
              </a:rPr>
              <a:t>A mezőgazdasági és élelmiszeripari foglalkoztatással kapcsolatban fontos kiemelni, hogy jelenleg súlyos probléma a munkaerő hiánya.</a:t>
            </a:r>
            <a:r>
              <a:rPr lang="hu-HU" sz="1200" kern="1200" dirty="0" smtClean="0">
                <a:solidFill>
                  <a:schemeClr val="tx1"/>
                </a:solidFill>
                <a:effectLst/>
                <a:latin typeface="+mn-lt"/>
                <a:ea typeface="+mn-ea"/>
                <a:cs typeface="+mn-cs"/>
              </a:rPr>
              <a:t> </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hu-HU" sz="1200" kern="1200" dirty="0" smtClean="0">
                <a:solidFill>
                  <a:schemeClr val="tx1"/>
                </a:solidFill>
                <a:effectLst/>
                <a:latin typeface="+mn-lt"/>
                <a:ea typeface="+mn-ea"/>
                <a:cs typeface="+mn-cs"/>
              </a:rPr>
              <a:t>(Ennek oka egyrészt az, hogy a képzett szakemberek egy része külföldön vállalt munkát, valamint jelentős a nemzetgazdaság jobban fizető ágazatainak, és a közmunkának az elszívó hatása is. A munkaerő-hiány veszélyezteti a munkaerő-igényes mezőgazdasági ágazatok és az élelmiszeripar fejlődését. Ennek hatására már több mezőgazdasági és élelmiszeripari cég külföldről (többek között Ukrajnából, és Romániából) hoz munkaerőt.)</a:t>
            </a:r>
          </a:p>
        </p:txBody>
      </p:sp>
      <p:sp>
        <p:nvSpPr>
          <p:cNvPr id="4" name="Dia számának helye 3"/>
          <p:cNvSpPr>
            <a:spLocks noGrp="1"/>
          </p:cNvSpPr>
          <p:nvPr>
            <p:ph type="sldNum" sz="quarter" idx="10"/>
          </p:nvPr>
        </p:nvSpPr>
        <p:spPr/>
        <p:txBody>
          <a:bodyPr/>
          <a:lstStyle/>
          <a:p>
            <a:fld id="{F1996E3D-172C-4458-BE59-BF2218409700}" type="slidenum">
              <a:rPr lang="hu-HU" smtClean="0"/>
              <a:t>10</a:t>
            </a:fld>
            <a:endParaRPr lang="hu-HU"/>
          </a:p>
        </p:txBody>
      </p:sp>
    </p:spTree>
    <p:extLst>
      <p:ext uri="{BB962C8B-B14F-4D97-AF65-F5344CB8AC3E}">
        <p14:creationId xmlns:p14="http://schemas.microsoft.com/office/powerpoint/2010/main" val="50077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285750" indent="-285750" algn="just">
              <a:buFont typeface="Wingdings" pitchFamily="2" charset="2"/>
              <a:buChar char="ü"/>
            </a:pPr>
            <a:r>
              <a:rPr lang="hu-HU" sz="1400" b="0" dirty="0" smtClean="0">
                <a:latin typeface="Times New Roman" pitchFamily="18" charset="0"/>
                <a:cs typeface="Times New Roman" pitchFamily="18" charset="0"/>
              </a:rPr>
              <a:t>Legfontosabb</a:t>
            </a:r>
            <a:r>
              <a:rPr lang="hu-HU" sz="1400" b="0" baseline="0" dirty="0" smtClean="0">
                <a:latin typeface="Times New Roman" pitchFamily="18" charset="0"/>
                <a:cs typeface="Times New Roman" pitchFamily="18" charset="0"/>
              </a:rPr>
              <a:t> célkitűzéseinkkel zárom előadásomat.</a:t>
            </a:r>
          </a:p>
          <a:p>
            <a:pPr marL="285750" indent="-285750" algn="just">
              <a:buFont typeface="Wingdings" pitchFamily="2" charset="2"/>
              <a:buChar char="ü"/>
            </a:pPr>
            <a:endParaRPr lang="hu-HU" sz="1400" b="0" baseline="0" dirty="0" smtClean="0">
              <a:latin typeface="Times New Roman" pitchFamily="18" charset="0"/>
              <a:cs typeface="Times New Roman" pitchFamily="18" charset="0"/>
            </a:endParaRPr>
          </a:p>
          <a:p>
            <a:pPr marL="285750" indent="-285750" algn="just">
              <a:buFont typeface="Wingdings" pitchFamily="2" charset="2"/>
              <a:buChar char="ü"/>
            </a:pPr>
            <a:r>
              <a:rPr lang="hu-HU" sz="1400" b="0" baseline="0" dirty="0" smtClean="0">
                <a:latin typeface="Times New Roman" pitchFamily="18" charset="0"/>
                <a:cs typeface="Times New Roman" pitchFamily="18" charset="0"/>
              </a:rPr>
              <a:t>Minél több gyermek járjon magyar nyelvű agrár profilú oktatási intézménybe.</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Kiemelt stratégiai célunk a határon túli magyar nyelvű agrárképzést folytató közép- és felsőfokú oktatási intézmények támogatása, mert úgy gondoljuk, hogy az agráriumból élők utánpótlásának biztosításához, a fiatal generáció szülőföldön való megmaradásra ösztönzéséhez meg kell teremteni a képzési lehetőségeket a szakképzés, a felsőfokú képzés és a felnőttképzés területén egyaránt. Napjainkban egyre kevésbé jelent perspektívát a fiatal generáció számára a mezőgazdaság, nem értelmezik azt kitörési pontként. Ezért feltétlenül szükséges, hogy olyan ösztönzőket építsünk be a rendszerbe, amelyekkel vonzóvá tesszük az agrárszakképzéseket, és az agráriumból való megélhetést a fiatalok körében. Nagyon fontosnak tartjuk a magyar nyelvű agrárképzést folytató intézmények infrastruktúrájának fejlesztését, mivel fennmaradásuk zálogát látjuk a vonatkozó modernizációban.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Kiemelt</a:t>
            </a:r>
            <a:r>
              <a:rPr lang="hu-HU" sz="1200" kern="1200" baseline="0" dirty="0" smtClean="0">
                <a:solidFill>
                  <a:schemeClr val="tx1"/>
                </a:solidFill>
                <a:effectLst/>
                <a:latin typeface="+mn-lt"/>
                <a:ea typeface="+mn-ea"/>
                <a:cs typeface="+mn-cs"/>
              </a:rPr>
              <a:t> nemzetpolitikai cél, hogy minél több vagyon összpontosuljon magyar kézben.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lang="hu-HU" sz="1200" b="0" kern="1200" baseline="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400" b="0" baseline="0" smtClean="0">
                <a:latin typeface="Times New Roman" pitchFamily="18" charset="0"/>
                <a:cs typeface="Times New Roman" pitchFamily="18" charset="0"/>
              </a:rPr>
              <a:t>További cél,hogy emelkedjen a magyar munkavállalók száma és azon vállalkozóké, akik magyar munkavállalókat alkalmaznak.</a:t>
            </a:r>
            <a:endParaRPr lang="hu-HU" sz="1400" b="0" baseline="0" dirty="0" smtClean="0">
              <a:latin typeface="Times New Roman" pitchFamily="18" charset="0"/>
              <a:cs typeface="Times New Roman" pitchFamily="18" charset="0"/>
            </a:endParaRPr>
          </a:p>
          <a:p>
            <a:pPr marL="285750" indent="-285750" algn="just">
              <a:buFont typeface="Wingdings" pitchFamily="2" charset="2"/>
              <a:buChar char="ü"/>
            </a:pPr>
            <a:endParaRPr lang="hu-HU" sz="1400" b="1" baseline="0" dirty="0" smtClean="0">
              <a:latin typeface="Times New Roman" pitchFamily="18" charset="0"/>
              <a:cs typeface="Times New Roman" pitchFamily="18" charset="0"/>
            </a:endParaRPr>
          </a:p>
          <a:p>
            <a:pPr marL="171450" indent="-171450" algn="just">
              <a:buFont typeface="Wingdings" pitchFamily="2" charset="2"/>
              <a:buChar char="ü"/>
            </a:pPr>
            <a:r>
              <a:rPr lang="hu-HU" sz="1200" kern="1200" dirty="0" smtClean="0">
                <a:solidFill>
                  <a:schemeClr val="tx1"/>
                </a:solidFill>
                <a:effectLst/>
                <a:latin typeface="+mn-lt"/>
                <a:ea typeface="+mn-ea"/>
                <a:cs typeface="+mn-cs"/>
              </a:rPr>
              <a:t>Középtávú célként 2020-ra egy olyan Kárpát-medencei gazdasági teret képzelünk el, amelyben a térség országai a nyugat-európai országok gazdasági integrációjának szintjét elérik, és amelyben a KKV-k a Kárpát-medencei léptékű erőforrás- és piaci tervezésen keresztül hatékonyan hozzájárulnak a munkahelyteremtéshez és az exportteljesítmény fokozásához.</a:t>
            </a:r>
          </a:p>
          <a:p>
            <a:pPr marL="171450" indent="-171450" algn="just">
              <a:buFont typeface="Wingdings" pitchFamily="2" charset="2"/>
              <a:buChar char="ü"/>
            </a:pPr>
            <a:endParaRPr lang="hu-HU" sz="1200" kern="1200" dirty="0" smtClean="0">
              <a:solidFill>
                <a:schemeClr val="tx1"/>
              </a:solidFill>
              <a:effectLst/>
              <a:latin typeface="+mn-lt"/>
              <a:ea typeface="+mn-ea"/>
              <a:cs typeface="+mn-cs"/>
            </a:endParaRPr>
          </a:p>
          <a:p>
            <a:pPr marL="171450" indent="-171450" algn="just">
              <a:buFont typeface="Wingdings" pitchFamily="2" charset="2"/>
              <a:buChar char="ü"/>
            </a:pPr>
            <a:r>
              <a:rPr lang="hu-HU" sz="1200" b="0" kern="1200" dirty="0" smtClean="0">
                <a:solidFill>
                  <a:schemeClr val="tx1"/>
                </a:solidFill>
                <a:effectLst/>
                <a:latin typeface="+mn-lt"/>
                <a:ea typeface="+mn-ea"/>
                <a:cs typeface="+mn-cs"/>
              </a:rPr>
              <a:t>Fontos, hogy a térségen belül szorosabb kapcsolat épüljön ki a helyi vállalkozók, így az agrárvállalkozók között, oly módon hogy azok egymásnak beszerzési és felvevő piacai lehessenek. </a:t>
            </a:r>
          </a:p>
          <a:p>
            <a:pPr marL="171450" indent="-171450" algn="just">
              <a:buFont typeface="Wingdings" pitchFamily="2" charset="2"/>
              <a:buChar char="ü"/>
            </a:pP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 térségi összefogás által erősíthető a Kárpát-medencei helyi vállalkozók függőleges irányú - az alapanyag termelőtől a feldolgozón és értékesítőn keresztül a fogyasztóig terjedő - integrációja. A határon átnyúló kereskedelmi tradíciók újjáélesztése, a térségi termékek felhasználásának élénkítése révén jelentősen javul a külső egyensúly.</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b="0" kern="1200" dirty="0" smtClean="0">
                <a:solidFill>
                  <a:schemeClr val="tx1"/>
                </a:solidFill>
                <a:effectLst/>
                <a:latin typeface="+mn-lt"/>
                <a:ea typeface="+mn-ea"/>
                <a:cs typeface="+mn-cs"/>
              </a:rPr>
              <a:t>A térség magyar agrárvállalkozásai megerősödjenek, és </a:t>
            </a:r>
            <a:r>
              <a:rPr lang="hu-HU" sz="1200" kern="1200" dirty="0" smtClean="0">
                <a:solidFill>
                  <a:schemeClr val="tx1"/>
                </a:solidFill>
                <a:effectLst/>
                <a:latin typeface="+mn-lt"/>
                <a:ea typeface="+mn-ea"/>
                <a:cs typeface="+mn-cs"/>
              </a:rPr>
              <a:t>a régiónál szűkebb belső piac korlátainak átlépésével képessé váljanak a további növekedésre, ezáltal jelentősen hozzájáruljanak a térségben található munkahelyek megőrzéséhez, bővítéséhez is, hiszen potenciális piacuk és így munkaerőigényük megnő. E piacbővítés által a vállalkozások általános versenyképessége is növekedhet, hiszen a nagyobb piacon további szakosodásra, hatékonyságnövelésre, illetve a tevékenységhez használt erőforrások, nyersanyagok szélesebb körből való beszerzésére, ezen keresztül nagyobb költséghatékonyságra van lehetőség.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 magyar vállalkozások számára elsődlegesen elérhető terület a Kárpát-medence, amely mint egységes piaci tér egyben a szomszédos országok számára is üzleti előnyöket biztosít.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Kellemes időtöltést, gyümölcsöző</a:t>
            </a:r>
            <a:r>
              <a:rPr lang="hu-HU" sz="1200" kern="1200" baseline="0" dirty="0" smtClean="0">
                <a:solidFill>
                  <a:schemeClr val="tx1"/>
                </a:solidFill>
                <a:effectLst/>
                <a:latin typeface="+mn-lt"/>
                <a:ea typeface="+mn-ea"/>
                <a:cs typeface="+mn-cs"/>
              </a:rPr>
              <a:t> üzleti kapcsolatok kialakítását és hasznos szakmai beszélgetéseket kívánok </a:t>
            </a:r>
            <a:r>
              <a:rPr lang="hu-HU" sz="1200" kern="1200" baseline="0" dirty="0" err="1" smtClean="0">
                <a:solidFill>
                  <a:schemeClr val="tx1"/>
                </a:solidFill>
                <a:effectLst/>
                <a:latin typeface="+mn-lt"/>
                <a:ea typeface="+mn-ea"/>
                <a:cs typeface="+mn-cs"/>
              </a:rPr>
              <a:t>Mindannyiuknak</a:t>
            </a:r>
            <a:r>
              <a:rPr lang="hu-HU" sz="1200" kern="1200" baseline="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hu-HU" sz="1200" kern="1200" dirty="0" smtClean="0">
              <a:solidFill>
                <a:schemeClr val="tx1"/>
              </a:solidFill>
              <a:effectLst/>
              <a:latin typeface="+mn-lt"/>
              <a:ea typeface="+mn-ea"/>
              <a:cs typeface="+mn-cs"/>
            </a:endParaRPr>
          </a:p>
          <a:p>
            <a:pPr algn="just"/>
            <a:endParaRPr lang="hu-HU" sz="1400" dirty="0">
              <a:latin typeface="Times New Roman" pitchFamily="18" charset="0"/>
              <a:cs typeface="Times New Roman" pitchFamily="18" charset="0"/>
            </a:endParaRPr>
          </a:p>
        </p:txBody>
      </p:sp>
      <p:sp>
        <p:nvSpPr>
          <p:cNvPr id="4" name="Dia számának helye 3"/>
          <p:cNvSpPr>
            <a:spLocks noGrp="1"/>
          </p:cNvSpPr>
          <p:nvPr>
            <p:ph type="sldNum" sz="quarter" idx="10"/>
          </p:nvPr>
        </p:nvSpPr>
        <p:spPr/>
        <p:txBody>
          <a:bodyPr/>
          <a:lstStyle/>
          <a:p>
            <a:fld id="{FAC74248-4D0C-4051-8A5F-30D210E1E7F3}" type="slidenum">
              <a:rPr lang="hu-HU" smtClean="0"/>
              <a:pPr/>
              <a:t>11</a:t>
            </a:fld>
            <a:endParaRPr lang="hu-HU"/>
          </a:p>
        </p:txBody>
      </p:sp>
    </p:spTree>
    <p:extLst>
      <p:ext uri="{BB962C8B-B14F-4D97-AF65-F5344CB8AC3E}">
        <p14:creationId xmlns:p14="http://schemas.microsoft.com/office/powerpoint/2010/main" val="1939904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F1996E3D-172C-4458-BE59-BF2218409700}" type="slidenum">
              <a:rPr lang="hu-HU" smtClean="0"/>
              <a:t>12</a:t>
            </a:fld>
            <a:endParaRPr lang="hu-HU"/>
          </a:p>
        </p:txBody>
      </p:sp>
    </p:spTree>
    <p:extLst>
      <p:ext uri="{BB962C8B-B14F-4D97-AF65-F5344CB8AC3E}">
        <p14:creationId xmlns:p14="http://schemas.microsoft.com/office/powerpoint/2010/main" val="368957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Szeretettel köszöntöm Önöket a Kárpát-medencei Élelmiszer-előállítók Konferenciája rendezvényünkön.</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Örülök hogy ilyen szép számmal megtiszteltek bennünket a programon, bízom</a:t>
            </a:r>
            <a:r>
              <a:rPr lang="hu-HU" sz="1200" kern="1200" baseline="0" dirty="0" smtClean="0">
                <a:solidFill>
                  <a:schemeClr val="tx1"/>
                </a:solidFill>
                <a:effectLst/>
                <a:latin typeface="+mn-lt"/>
                <a:ea typeface="+mn-ea"/>
                <a:cs typeface="+mn-cs"/>
              </a:rPr>
              <a:t> benne hogy sikeres üzletkötések, tartalmas program és jó barátságok birtokában térhet mindenki haza a konferencia végén.</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 Földművelésügyi Minisztérium 2012 óta kiemelt figyelmet fordít a külhoni magyar agrárkapcsolatok ápolására, melynek keretében az anyaország határain túl élő magyar gazdák gondjait, problémáit megismertük, és sikeresen tudjuk kezelni őket, megoldást találni rájuk. </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Ma már a gazdák számítanak ránk, hozzánk fordulnak, bíznak bennünk. </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Az eddig elvégzett több, mint 4 éves munka eredményeképpen nagyon jó viszony alakult ki a határon túli agrárszervezetek és a minisztérium között.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 gazdaszervezetek képviseletében többen ülnek a hallgatóság soraiban, remélem, hogy osztják a véleményemet.</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 külhoni gazdaszervezetek ma már képesek fogadni, illetve közvetíteni felénk az információt, érdekképviseletet látnak el, projektjavaslatokkal élnek, amelyeket erőnkhöz mérten támogatunk. Amellett, hogy értéket őriznek, ösztönzik azokat a gazdasági tevékenységeket is, amelyek az ottani gazdák, az agráriumból, vidékfejlesztésből élők, vagy akár a feldolgozók javára szolgálnak. A külhoni szervezetek által közvetített információk számunkra nagyon fontosak, értékesek. </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hu-HU" sz="1200" b="1"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 különböző projektek, beruházások támogatásához az igények mindig a határon túli területekről érkeznek, a gazdaszervezetek közvetítésével, nem nekünk kell kitalálni a szükségleteket. Akik ott élnek, szembesülnek a problémákkal, nekik kell megfogalmazniuk, hogy miben várják a segítségünket, a mi feladatunk pedig a megoldási javaslatok előterjesztése. </a:t>
            </a:r>
          </a:p>
          <a:p>
            <a:pPr marL="0" marR="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lang="hu-HU" sz="1200" b="1"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b="0" kern="1200" dirty="0" smtClean="0">
                <a:solidFill>
                  <a:schemeClr val="tx1"/>
                </a:solidFill>
                <a:effectLst/>
                <a:latin typeface="+mn-lt"/>
                <a:ea typeface="+mn-ea"/>
                <a:cs typeface="+mn-cs"/>
              </a:rPr>
              <a:t>A partnerkapcsolati hálónkba tartozó</a:t>
            </a:r>
            <a:r>
              <a:rPr lang="hu-HU" sz="1200" b="0" kern="1200" baseline="0" dirty="0" smtClean="0">
                <a:solidFill>
                  <a:schemeClr val="tx1"/>
                </a:solidFill>
                <a:effectLst/>
                <a:latin typeface="+mn-lt"/>
                <a:ea typeface="+mn-ea"/>
                <a:cs typeface="+mn-cs"/>
              </a:rPr>
              <a:t> </a:t>
            </a:r>
            <a:r>
              <a:rPr lang="hu-HU" sz="1200" b="0" kern="1200" dirty="0" smtClean="0">
                <a:solidFill>
                  <a:schemeClr val="tx1"/>
                </a:solidFill>
                <a:effectLst/>
                <a:latin typeface="+mn-lt"/>
                <a:ea typeface="+mn-ea"/>
                <a:cs typeface="+mn-cs"/>
              </a:rPr>
              <a:t>gazdaszervezetek javaslatai, ötletei fontosak tárcánk</a:t>
            </a:r>
            <a:r>
              <a:rPr lang="hu-HU" sz="1200" b="0" kern="1200" baseline="0" dirty="0" smtClean="0">
                <a:solidFill>
                  <a:schemeClr val="tx1"/>
                </a:solidFill>
                <a:effectLst/>
                <a:latin typeface="+mn-lt"/>
                <a:ea typeface="+mn-ea"/>
                <a:cs typeface="+mn-cs"/>
              </a:rPr>
              <a:t> számára, ezt jól bizonyítja az is, hogy a mai konferencián jelen lévő külhoni termelők is ezen szervezetek ajánlására kaptak meghívást. Vagyis ezek a szervezetek egyfajta „híd szerepet” is betöltenek munkánkban a minisztérium és a gazdák között. Az anyaországi termelőket pedig a 2015. évi </a:t>
            </a:r>
            <a:r>
              <a:rPr lang="hu-HU" sz="1200" b="0" kern="1200" baseline="0" dirty="0" err="1" smtClean="0">
                <a:solidFill>
                  <a:schemeClr val="tx1"/>
                </a:solidFill>
                <a:effectLst/>
                <a:latin typeface="+mn-lt"/>
                <a:ea typeface="+mn-ea"/>
                <a:cs typeface="+mn-cs"/>
              </a:rPr>
              <a:t>OMÉK-on</a:t>
            </a:r>
            <a:r>
              <a:rPr lang="hu-HU" sz="1200" b="0" kern="1200" baseline="0" dirty="0" smtClean="0">
                <a:solidFill>
                  <a:schemeClr val="tx1"/>
                </a:solidFill>
                <a:effectLst/>
                <a:latin typeface="+mn-lt"/>
                <a:ea typeface="+mn-ea"/>
                <a:cs typeface="+mn-cs"/>
              </a:rPr>
              <a:t> megjelent kiállítók közül választottuk ki. </a:t>
            </a:r>
            <a:endParaRPr lang="hu-HU" sz="1200" b="0" kern="1200" dirty="0" smtClean="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1996E3D-172C-4458-BE59-BF2218409700}" type="slidenum">
              <a:rPr lang="hu-HU" smtClean="0"/>
              <a:t>2</a:t>
            </a:fld>
            <a:endParaRPr lang="hu-HU"/>
          </a:p>
        </p:txBody>
      </p:sp>
    </p:spTree>
    <p:extLst>
      <p:ext uri="{BB962C8B-B14F-4D97-AF65-F5344CB8AC3E}">
        <p14:creationId xmlns:p14="http://schemas.microsoft.com/office/powerpoint/2010/main" val="302565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 Kárpát-medencei magyarság egységes jövőjének építése iránti elhivatottsággal </a:t>
            </a:r>
            <a:r>
              <a:rPr lang="hu-HU" sz="1200" kern="1200" dirty="0" smtClean="0">
                <a:solidFill>
                  <a:schemeClr val="tx1"/>
                </a:solidFill>
                <a:effectLst/>
                <a:latin typeface="+mn-lt"/>
                <a:ea typeface="+mn-ea"/>
                <a:cs typeface="+mn-cs"/>
              </a:rPr>
              <a:t>dolgozunk </a:t>
            </a:r>
            <a:r>
              <a:rPr lang="hu-HU" sz="1200" kern="1200" dirty="0" smtClean="0">
                <a:solidFill>
                  <a:schemeClr val="tx1"/>
                </a:solidFill>
                <a:effectLst/>
                <a:latin typeface="+mn-lt"/>
                <a:ea typeface="+mn-ea"/>
                <a:cs typeface="+mn-cs"/>
              </a:rPr>
              <a:t>kollégáimmal közösen. Célunk az, hogy a Kárpát-medence egy egységes gazdasági-társadalmi térként funkcionáljon, melynek kialakítása innovatív ötletekkel s az azokat megvalósító gyakorlati szemléletű hozzáállással érhető el. </a:t>
            </a:r>
            <a:endParaRPr lang="hu-HU" sz="1200" kern="1200" dirty="0" smtClean="0">
              <a:solidFill>
                <a:schemeClr val="tx1"/>
              </a:solidFill>
              <a:effectLst/>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 mi felfogásunk szerint ugyanis a nemzet a családhoz és a gyülekezeteinkhez hasonlóan a történelem során természetes módon kialakult közösségi forma. És miután számunkra ez egy evidencia, ezért azt gondoljuk, hogy ez egy olyan törvény, amely szinte természeti erővel bír, vagyis mindenki ugyanezt gondolja róla. Vagyis a nemzet egy szerves, nélkülözhetetlen, a családhoz és a gyülekezethez hasonló módon kialakult közösségi forma, evidens tehát, hogy lennie kell, jó, hogyha van. Sőt, nem idejétmúlt dolog, hanem örök dolog, nem anakronisztikus, hanem korszerű, és nem veszélyes, hanem </a:t>
            </a:r>
            <a:r>
              <a:rPr lang="hu-HU" sz="1200" kern="1200" dirty="0" err="1" smtClean="0">
                <a:solidFill>
                  <a:schemeClr val="tx1"/>
                </a:solidFill>
                <a:effectLst/>
                <a:latin typeface="+mn-lt"/>
                <a:ea typeface="+mn-ea"/>
                <a:cs typeface="+mn-cs"/>
              </a:rPr>
              <a:t>éppenhogy</a:t>
            </a:r>
            <a:r>
              <a:rPr lang="hu-HU" sz="1200" kern="1200" dirty="0" smtClean="0">
                <a:solidFill>
                  <a:schemeClr val="tx1"/>
                </a:solidFill>
                <a:effectLst/>
                <a:latin typeface="+mn-lt"/>
                <a:ea typeface="+mn-ea"/>
                <a:cs typeface="+mn-cs"/>
              </a:rPr>
              <a:t> a megoldások forrása.</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Az anyaországi és</a:t>
            </a:r>
            <a:r>
              <a:rPr lang="hu-HU" sz="1200" kern="1200" baseline="0" dirty="0" smtClean="0">
                <a:solidFill>
                  <a:schemeClr val="tx1"/>
                </a:solidFill>
                <a:effectLst/>
                <a:latin typeface="+mn-lt"/>
                <a:ea typeface="+mn-ea"/>
                <a:cs typeface="+mn-cs"/>
              </a:rPr>
              <a:t> a külhoni magyar vállalkozások egy asztalhoz ültetése, Kárpát-medencei szintű összehozása, az együttműködési feltételek biztosítása is ezen célunk megvalósítását szolgálja. </a:t>
            </a: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Arial" pitchFamily="34" charset="0"/>
              <a:buChar char="•"/>
              <a:tabLst/>
              <a:defRPr/>
            </a:pPr>
            <a:endParaRPr lang="hu-HU" dirty="0"/>
          </a:p>
        </p:txBody>
      </p:sp>
      <p:sp>
        <p:nvSpPr>
          <p:cNvPr id="4" name="Dia számának helye 3"/>
          <p:cNvSpPr>
            <a:spLocks noGrp="1"/>
          </p:cNvSpPr>
          <p:nvPr>
            <p:ph type="sldNum" sz="quarter" idx="10"/>
          </p:nvPr>
        </p:nvSpPr>
        <p:spPr/>
        <p:txBody>
          <a:bodyPr/>
          <a:lstStyle/>
          <a:p>
            <a:fld id="{F1996E3D-172C-4458-BE59-BF2218409700}" type="slidenum">
              <a:rPr lang="hu-HU" smtClean="0"/>
              <a:t>3</a:t>
            </a:fld>
            <a:endParaRPr lang="hu-HU"/>
          </a:p>
        </p:txBody>
      </p:sp>
    </p:spTree>
    <p:extLst>
      <p:ext uri="{BB962C8B-B14F-4D97-AF65-F5344CB8AC3E}">
        <p14:creationId xmlns:p14="http://schemas.microsoft.com/office/powerpoint/2010/main" val="17456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lgn="just">
              <a:buFont typeface="Wingdings" pitchFamily="2" charset="2"/>
              <a:buChar char="ü"/>
            </a:pPr>
            <a:r>
              <a:rPr lang="hu-HU" sz="1200" b="1" kern="1200" dirty="0" smtClean="0">
                <a:solidFill>
                  <a:schemeClr val="tx1"/>
                </a:solidFill>
                <a:effectLst/>
                <a:latin typeface="Times New Roman" pitchFamily="18" charset="0"/>
                <a:ea typeface="+mn-ea"/>
                <a:cs typeface="Times New Roman" pitchFamily="18" charset="0"/>
              </a:rPr>
              <a:t>A</a:t>
            </a:r>
            <a:r>
              <a:rPr lang="hu-HU" sz="1200" b="1" kern="1200" baseline="0" dirty="0" smtClean="0">
                <a:solidFill>
                  <a:schemeClr val="tx1"/>
                </a:solidFill>
                <a:effectLst/>
                <a:latin typeface="Times New Roman" pitchFamily="18" charset="0"/>
                <a:ea typeface="+mn-ea"/>
                <a:cs typeface="Times New Roman" pitchFamily="18" charset="0"/>
              </a:rPr>
              <a:t> Kárpát-medencei </a:t>
            </a:r>
            <a:r>
              <a:rPr lang="hu-HU" sz="1200" b="1" kern="1200" dirty="0" smtClean="0">
                <a:solidFill>
                  <a:schemeClr val="tx1"/>
                </a:solidFill>
                <a:effectLst/>
                <a:latin typeface="Times New Roman" pitchFamily="18" charset="0"/>
                <a:ea typeface="+mn-ea"/>
                <a:cs typeface="Times New Roman" pitchFamily="18" charset="0"/>
              </a:rPr>
              <a:t>Élelmiszer-előállítók  Konferenciájának megszervezésével célunk, hogy a Kárpát-medencén belül szorosabb kapcsolat épüljön ki a helyi vállalkozók - így különösen az agrárvállalkozók között - oly módon, hogy azok egymásnak beszerzési és felvevő piacai lehessenek.</a:t>
            </a:r>
            <a:r>
              <a:rPr lang="hu-HU" sz="1200" kern="1200" dirty="0" smtClean="0">
                <a:solidFill>
                  <a:schemeClr val="tx1"/>
                </a:solidFill>
                <a:effectLst/>
                <a:latin typeface="Times New Roman" pitchFamily="18" charset="0"/>
                <a:ea typeface="+mn-ea"/>
                <a:cs typeface="Times New Roman" pitchFamily="18" charset="0"/>
              </a:rPr>
              <a:t> </a:t>
            </a:r>
          </a:p>
          <a:p>
            <a:pPr marL="171450" indent="-171450" algn="just">
              <a:buFont typeface="Wingdings" pitchFamily="2" charset="2"/>
              <a:buChar char="ü"/>
            </a:pPr>
            <a:r>
              <a:rPr lang="hu-HU" sz="1200" kern="1200" dirty="0" smtClean="0">
                <a:solidFill>
                  <a:schemeClr val="tx1"/>
                </a:solidFill>
                <a:effectLst/>
                <a:latin typeface="Times New Roman" pitchFamily="18" charset="0"/>
                <a:ea typeface="+mn-ea"/>
                <a:cs typeface="Times New Roman" pitchFamily="18" charset="0"/>
              </a:rPr>
              <a:t>A térségi összefogás által erősíthető a Kárpát-medencei helyi vállalkozók függőleges irányú - az alapanyag termelőtől a feldolgozón és értékesítőn keresztül a fogyasztóig terjedő - integrációja.</a:t>
            </a:r>
          </a:p>
          <a:p>
            <a:pPr marL="171450" indent="-171450" algn="just">
              <a:buFont typeface="Wingdings" pitchFamily="2" charset="2"/>
              <a:buChar char="ü"/>
            </a:pPr>
            <a:endParaRPr lang="hu-HU" sz="1200" kern="1200" dirty="0" smtClean="0">
              <a:solidFill>
                <a:schemeClr val="tx1"/>
              </a:solidFill>
              <a:effectLst/>
              <a:latin typeface="Times New Roman" pitchFamily="18" charset="0"/>
              <a:ea typeface="+mn-ea"/>
              <a:cs typeface="Times New Roman" pitchFamily="18" charset="0"/>
            </a:endParaRPr>
          </a:p>
          <a:p>
            <a:pPr marL="171450" indent="-171450" algn="just">
              <a:buFont typeface="Wingdings" pitchFamily="2" charset="2"/>
              <a:buChar char="ü"/>
            </a:pPr>
            <a:r>
              <a:rPr lang="hu-HU" sz="1200" b="1" kern="1200" dirty="0" smtClean="0">
                <a:solidFill>
                  <a:schemeClr val="tx1"/>
                </a:solidFill>
                <a:effectLst/>
                <a:latin typeface="Times New Roman" pitchFamily="18" charset="0"/>
                <a:ea typeface="+mn-ea"/>
                <a:cs typeface="Times New Roman" pitchFamily="18" charset="0"/>
              </a:rPr>
              <a:t>A konferencia célcsoportjának</a:t>
            </a:r>
            <a:r>
              <a:rPr lang="hu-HU" sz="1200" b="1" kern="1200" baseline="0" dirty="0" smtClean="0">
                <a:solidFill>
                  <a:schemeClr val="tx1"/>
                </a:solidFill>
                <a:effectLst/>
                <a:latin typeface="Times New Roman" pitchFamily="18" charset="0"/>
                <a:ea typeface="+mn-ea"/>
                <a:cs typeface="Times New Roman" pitchFamily="18" charset="0"/>
              </a:rPr>
              <a:t> kiválasztásánál </a:t>
            </a:r>
            <a:r>
              <a:rPr lang="hu-HU" sz="1200" b="1" kern="1200" dirty="0" smtClean="0">
                <a:solidFill>
                  <a:schemeClr val="tx1"/>
                </a:solidFill>
                <a:effectLst/>
                <a:latin typeface="Times New Roman" pitchFamily="18" charset="0"/>
                <a:ea typeface="+mn-ea"/>
                <a:cs typeface="Times New Roman" pitchFamily="18" charset="0"/>
              </a:rPr>
              <a:t>főként a kis- és középvállalkozásokra</a:t>
            </a:r>
            <a:r>
              <a:rPr lang="hu-HU" sz="1200" b="1" kern="1200" baseline="0" dirty="0" smtClean="0">
                <a:solidFill>
                  <a:schemeClr val="tx1"/>
                </a:solidFill>
                <a:effectLst/>
                <a:latin typeface="Times New Roman" pitchFamily="18" charset="0"/>
                <a:ea typeface="+mn-ea"/>
                <a:cs typeface="Times New Roman" pitchFamily="18" charset="0"/>
              </a:rPr>
              <a:t> fókuszáltunk</a:t>
            </a:r>
            <a:r>
              <a:rPr lang="hu-HU" sz="1200" b="1" kern="1200" smtClean="0">
                <a:solidFill>
                  <a:schemeClr val="tx1"/>
                </a:solidFill>
                <a:effectLst/>
                <a:latin typeface="Times New Roman" pitchFamily="18" charset="0"/>
                <a:ea typeface="+mn-ea"/>
                <a:cs typeface="Times New Roman" pitchFamily="18" charset="0"/>
              </a:rPr>
              <a:t>.</a:t>
            </a:r>
            <a:r>
              <a:rPr lang="hu-HU" sz="1200" kern="1200" smtClean="0">
                <a:solidFill>
                  <a:schemeClr val="tx1"/>
                </a:solidFill>
                <a:effectLst/>
                <a:latin typeface="Times New Roman" pitchFamily="18" charset="0"/>
                <a:ea typeface="+mn-ea"/>
                <a:cs typeface="Times New Roman" pitchFamily="18" charset="0"/>
              </a:rPr>
              <a:t> </a:t>
            </a:r>
          </a:p>
          <a:p>
            <a:pPr marL="171450" indent="-171450" algn="just">
              <a:buFont typeface="Wingdings" pitchFamily="2" charset="2"/>
              <a:buChar char="ü"/>
            </a:pPr>
            <a:r>
              <a:rPr lang="hu-HU" sz="1200" kern="1200" smtClean="0">
                <a:solidFill>
                  <a:schemeClr val="tx1"/>
                </a:solidFill>
                <a:effectLst/>
                <a:latin typeface="Times New Roman" pitchFamily="18" charset="0"/>
                <a:ea typeface="+mn-ea"/>
                <a:cs typeface="Times New Roman" pitchFamily="18" charset="0"/>
              </a:rPr>
              <a:t>Úgy </a:t>
            </a:r>
            <a:r>
              <a:rPr lang="hu-HU" sz="1200" kern="1200" dirty="0" smtClean="0">
                <a:solidFill>
                  <a:schemeClr val="tx1"/>
                </a:solidFill>
                <a:effectLst/>
                <a:latin typeface="Times New Roman" pitchFamily="18" charset="0"/>
                <a:ea typeface="+mn-ea"/>
                <a:cs typeface="Times New Roman" pitchFamily="18" charset="0"/>
              </a:rPr>
              <a:t>gondoljuk,</a:t>
            </a:r>
            <a:r>
              <a:rPr lang="hu-HU" sz="1200" kern="1200" baseline="0" dirty="0" smtClean="0">
                <a:solidFill>
                  <a:schemeClr val="tx1"/>
                </a:solidFill>
                <a:effectLst/>
                <a:latin typeface="Times New Roman" pitchFamily="18" charset="0"/>
                <a:ea typeface="+mn-ea"/>
                <a:cs typeface="Times New Roman" pitchFamily="18" charset="0"/>
              </a:rPr>
              <a:t> hogy a</a:t>
            </a:r>
            <a:r>
              <a:rPr lang="hu-HU" sz="1200" b="1" kern="1200" dirty="0" smtClean="0">
                <a:solidFill>
                  <a:schemeClr val="tx1"/>
                </a:solidFill>
                <a:effectLst/>
                <a:latin typeface="Times New Roman" pitchFamily="18" charset="0"/>
                <a:ea typeface="+mn-ea"/>
                <a:cs typeface="Times New Roman" pitchFamily="18" charset="0"/>
              </a:rPr>
              <a:t> Kárpát-medencei térség magyar agrárvállalkozásainak erősítése hozzájárul a magyarság gazdasági felemelkedéséhez</a:t>
            </a:r>
            <a:r>
              <a:rPr lang="hu-HU" sz="1200" b="1" kern="1200" smtClean="0">
                <a:solidFill>
                  <a:schemeClr val="tx1"/>
                </a:solidFill>
                <a:effectLst/>
                <a:latin typeface="Times New Roman" pitchFamily="18" charset="0"/>
                <a:ea typeface="+mn-ea"/>
                <a:cs typeface="Times New Roman" pitchFamily="18" charset="0"/>
              </a:rPr>
              <a:t>. </a:t>
            </a:r>
          </a:p>
          <a:p>
            <a:pPr marL="171450" indent="-171450" algn="just">
              <a:buFont typeface="Wingdings" pitchFamily="2" charset="2"/>
              <a:buChar char="ü"/>
            </a:pPr>
            <a:r>
              <a:rPr lang="hu-HU" sz="1200" kern="1200" dirty="0" smtClean="0">
                <a:solidFill>
                  <a:schemeClr val="tx1"/>
                </a:solidFill>
                <a:effectLst/>
                <a:latin typeface="Times New Roman" pitchFamily="18" charset="0"/>
                <a:ea typeface="+mn-ea"/>
                <a:cs typeface="Times New Roman" pitchFamily="18" charset="0"/>
              </a:rPr>
              <a:t>Regionális partnereikkel együttműködve a növekedő anyaországi vállalatoknak is jobb lehetőségeik nyílnak a régión kívüli, harmadik országbeli piacszerzésre, terjeszkedésre. </a:t>
            </a:r>
          </a:p>
          <a:p>
            <a:pPr marL="171450" indent="-171450" algn="just">
              <a:buFont typeface="Wingdings" pitchFamily="2" charset="2"/>
              <a:buChar char="ü"/>
            </a:pPr>
            <a:endParaRPr lang="hu-HU" sz="1200" b="1" kern="1200" dirty="0" smtClean="0">
              <a:solidFill>
                <a:schemeClr val="tx1"/>
              </a:solidFill>
              <a:effectLst/>
              <a:latin typeface="Times New Roman" pitchFamily="18" charset="0"/>
              <a:ea typeface="+mn-ea"/>
              <a:cs typeface="Times New Roman" pitchFamily="18" charset="0"/>
            </a:endParaRPr>
          </a:p>
          <a:p>
            <a:pPr marL="171450" indent="-171450" algn="just">
              <a:buFont typeface="Wingdings" pitchFamily="2" charset="2"/>
              <a:buChar char="ü"/>
            </a:pPr>
            <a:r>
              <a:rPr lang="hu-HU" sz="1200" b="1" kern="1200" dirty="0" smtClean="0">
                <a:solidFill>
                  <a:schemeClr val="tx1"/>
                </a:solidFill>
                <a:effectLst/>
                <a:latin typeface="Times New Roman" pitchFamily="18" charset="0"/>
                <a:ea typeface="+mn-ea"/>
                <a:cs typeface="Times New Roman" pitchFamily="18" charset="0"/>
              </a:rPr>
              <a:t>Mivel az anyaországi magyar vállalkozásoknak a határon túli magyar vállalkozók, munkavállalók természetes gazdasági partnerei, így a hazai vállalatok regionális erősödése a gazdasági alapok erősítésén keresztül a határon túli magyarság nemzeti identitásának, nyelvének, kultúrájának megőrzéséhez is hozzájárul</a:t>
            </a:r>
            <a:r>
              <a:rPr lang="hu-HU" sz="1200" kern="1200" dirty="0" smtClean="0">
                <a:solidFill>
                  <a:schemeClr val="tx1"/>
                </a:solidFill>
                <a:effectLst/>
                <a:latin typeface="Times New Roman" pitchFamily="18" charset="0"/>
                <a:ea typeface="+mn-ea"/>
                <a:cs typeface="Times New Roman" pitchFamily="18" charset="0"/>
              </a:rPr>
              <a:t> olyan módon, amely a térségi gazdasági kapcsolatok szorosabbra fűzésén keresztül a szomszédos országok többségi nemzetei számára is előnyökkel jár. </a:t>
            </a:r>
          </a:p>
          <a:p>
            <a:pPr marL="171450" indent="-171450" algn="just">
              <a:buFont typeface="Wingdings" pitchFamily="2" charset="2"/>
              <a:buChar char="ü"/>
            </a:pPr>
            <a:endParaRPr lang="hu-HU" sz="1200" kern="1200" dirty="0" smtClean="0">
              <a:solidFill>
                <a:schemeClr val="tx1"/>
              </a:solidFill>
              <a:effectLst/>
              <a:latin typeface="Times New Roman" pitchFamily="18" charset="0"/>
              <a:ea typeface="+mn-ea"/>
              <a:cs typeface="Times New Roman" pitchFamily="18" charset="0"/>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Times New Roman" pitchFamily="18" charset="0"/>
                <a:ea typeface="+mn-ea"/>
                <a:cs typeface="Times New Roman" pitchFamily="18" charset="0"/>
              </a:rPr>
              <a:t>A mai nap célja</a:t>
            </a:r>
            <a:r>
              <a:rPr lang="hu-HU" sz="1200" kern="1200" baseline="0" dirty="0" smtClean="0">
                <a:solidFill>
                  <a:schemeClr val="tx1"/>
                </a:solidFill>
                <a:effectLst/>
                <a:latin typeface="Times New Roman" pitchFamily="18" charset="0"/>
                <a:ea typeface="+mn-ea"/>
                <a:cs typeface="Times New Roman" pitchFamily="18" charset="0"/>
              </a:rPr>
              <a:t> </a:t>
            </a:r>
            <a:r>
              <a:rPr lang="hu-HU" sz="1200" b="1" kern="1200" dirty="0" smtClean="0">
                <a:solidFill>
                  <a:schemeClr val="tx1"/>
                </a:solidFill>
                <a:effectLst/>
                <a:latin typeface="Times New Roman" pitchFamily="18" charset="0"/>
                <a:ea typeface="+mn-ea"/>
                <a:cs typeface="Times New Roman" pitchFamily="18" charset="0"/>
              </a:rPr>
              <a:t>a „termőföldtől az asztalig” elv szellemében a termelői-, feldolgozói- és kereskedelmi szektor képviselőinek egy asztalhoz ültetése a Kárpát-medence valamennyi területéről.</a:t>
            </a:r>
            <a:endParaRPr lang="hu-HU" dirty="0">
              <a:latin typeface="Times New Roman" pitchFamily="18" charset="0"/>
              <a:cs typeface="Times New Roman" pitchFamily="18" charset="0"/>
            </a:endParaRPr>
          </a:p>
        </p:txBody>
      </p:sp>
      <p:sp>
        <p:nvSpPr>
          <p:cNvPr id="4" name="Dia számának helye 3"/>
          <p:cNvSpPr>
            <a:spLocks noGrp="1"/>
          </p:cNvSpPr>
          <p:nvPr>
            <p:ph type="sldNum" sz="quarter" idx="10"/>
          </p:nvPr>
        </p:nvSpPr>
        <p:spPr/>
        <p:txBody>
          <a:bodyPr/>
          <a:lstStyle/>
          <a:p>
            <a:fld id="{F1996E3D-172C-4458-BE59-BF2218409700}" type="slidenum">
              <a:rPr lang="hu-HU" smtClean="0"/>
              <a:t>4</a:t>
            </a:fld>
            <a:endParaRPr lang="hu-HU"/>
          </a:p>
        </p:txBody>
      </p:sp>
    </p:spTree>
    <p:extLst>
      <p:ext uri="{BB962C8B-B14F-4D97-AF65-F5344CB8AC3E}">
        <p14:creationId xmlns:p14="http://schemas.microsoft.com/office/powerpoint/2010/main" val="1126018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285750" indent="-285750" algn="just">
              <a:buFont typeface="Wingdings" pitchFamily="2" charset="2"/>
              <a:buChar char="ü"/>
            </a:pPr>
            <a:r>
              <a:rPr lang="hu-HU" sz="1400" dirty="0" smtClean="0">
                <a:latin typeface="Times New Roman" pitchFamily="18" charset="0"/>
                <a:cs typeface="Times New Roman" pitchFamily="18" charset="0"/>
              </a:rPr>
              <a:t>A mezőgazdaság kibocsátása az időjárási problémák, és a nemzetközi piaci zavarok ellenére 2015-ben az előző évi magas szinten maradt. </a:t>
            </a:r>
          </a:p>
          <a:p>
            <a:pPr marL="285750" indent="-285750" algn="just">
              <a:buFont typeface="Wingdings" pitchFamily="2" charset="2"/>
              <a:buChar char="ü"/>
            </a:pPr>
            <a:r>
              <a:rPr lang="hu-HU" sz="1400" dirty="0" smtClean="0">
                <a:latin typeface="Times New Roman" pitchFamily="18" charset="0"/>
                <a:cs typeface="Times New Roman" pitchFamily="18" charset="0"/>
              </a:rPr>
              <a:t>A kibocsátás folyó alapáron számított értéke 0,3 százalékkal haladta meg az előző évit. </a:t>
            </a:r>
          </a:p>
          <a:p>
            <a:pPr marL="285750" marR="0" indent="-2857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400" dirty="0" smtClean="0">
                <a:latin typeface="Times New Roman" pitchFamily="18" charset="0"/>
                <a:cs typeface="Times New Roman" pitchFamily="18" charset="0"/>
              </a:rPr>
              <a:t>A növénytermesztés kibocsátásának csökkenését ellensúlyozta az állattenyésztés javuló teljesítménye. (</a:t>
            </a:r>
            <a:r>
              <a:rPr lang="hu-HU" sz="1200" kern="1200" dirty="0" smtClean="0">
                <a:solidFill>
                  <a:schemeClr val="tx1"/>
                </a:solidFill>
                <a:effectLst/>
                <a:latin typeface="+mn-lt"/>
                <a:ea typeface="+mn-ea"/>
                <a:cs typeface="+mn-cs"/>
              </a:rPr>
              <a:t>A növényi termékek kibocsátásának értéke 2015-ben 1427,7 milliárd forint volt, 1,9 százalékkal kevesebb, mint 2014-ben. Ezzel szemben az állattenyésztés (élő állatok és állati termékek) 854,1 milliárd forintos kibocsátása 3,</a:t>
            </a:r>
            <a:r>
              <a:rPr lang="hu-HU" sz="1200" kern="1200" dirty="0" err="1" smtClean="0">
                <a:solidFill>
                  <a:schemeClr val="tx1"/>
                </a:solidFill>
                <a:effectLst/>
                <a:latin typeface="+mn-lt"/>
                <a:ea typeface="+mn-ea"/>
                <a:cs typeface="+mn-cs"/>
              </a:rPr>
              <a:t>3</a:t>
            </a:r>
            <a:r>
              <a:rPr lang="hu-HU" sz="1200" kern="1200" dirty="0" smtClean="0">
                <a:solidFill>
                  <a:schemeClr val="tx1"/>
                </a:solidFill>
                <a:effectLst/>
                <a:latin typeface="+mn-lt"/>
                <a:ea typeface="+mn-ea"/>
                <a:cs typeface="+mn-cs"/>
              </a:rPr>
              <a:t> százalékkal magasabb, mint egy éve.)</a:t>
            </a:r>
            <a:endParaRPr lang="hu-HU" sz="1400" dirty="0" smtClean="0">
              <a:latin typeface="Times New Roman" pitchFamily="18" charset="0"/>
              <a:cs typeface="Times New Roman" pitchFamily="18" charset="0"/>
            </a:endParaRPr>
          </a:p>
          <a:p>
            <a:pPr marL="285750" indent="-285750" algn="just">
              <a:buFont typeface="Wingdings" pitchFamily="2" charset="2"/>
              <a:buChar char="ü"/>
            </a:pPr>
            <a:r>
              <a:rPr lang="hu-HU" sz="1400" dirty="0" smtClean="0">
                <a:latin typeface="Times New Roman" pitchFamily="18" charset="0"/>
                <a:cs typeface="Times New Roman" pitchFamily="18" charset="0"/>
              </a:rPr>
              <a:t>A mezőgazdaság bruttó hozzáadott értéke nem változott érdemben, a munkaerő-ráfordítás enyhén bővült. </a:t>
            </a:r>
          </a:p>
          <a:p>
            <a:pPr marL="285750" indent="-285750" algn="just">
              <a:buFont typeface="Wingdings" pitchFamily="2" charset="2"/>
              <a:buChar char="ü"/>
            </a:pPr>
            <a:r>
              <a:rPr lang="hu-HU" sz="1400" dirty="0" smtClean="0">
                <a:latin typeface="Times New Roman" pitchFamily="18" charset="0"/>
                <a:cs typeface="Times New Roman" pitchFamily="18" charset="0"/>
              </a:rPr>
              <a:t>A 2015. évi teljesítmény több éves összehasonlításban kedvezőnek mondható.</a:t>
            </a:r>
          </a:p>
          <a:p>
            <a:pPr marL="285750" marR="0" indent="-2857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 fentiek eredményeként emelkedett az állattenyésztés részesedése a mezőgazdasági kibocsátáson belül. A növényi termékek 2015-ben a folyó alapáron számolt teljes mezőgazdasági kibocsátás 58,2 százalékát (-1,2 százalékpont), az állattenyésztés 34,8 százalékát (+1,0 százalékpont) adta, míg a mezőgazdasági szolgáltatások és a nem elkülöníthető nem mezőgazdasági másodlagos tevékenységek részesedése 7,0 százalék volt (+0,2 százalékpont).</a:t>
            </a:r>
          </a:p>
          <a:p>
            <a:pPr marL="285750" indent="-285750" algn="just">
              <a:buFont typeface="Wingdings" pitchFamily="2" charset="2"/>
              <a:buChar char="ü"/>
            </a:pPr>
            <a:endParaRPr lang="hu-HU" sz="1400" dirty="0">
              <a:latin typeface="Times New Roman" pitchFamily="18" charset="0"/>
              <a:cs typeface="Times New Roman" pitchFamily="18" charset="0"/>
            </a:endParaRPr>
          </a:p>
        </p:txBody>
      </p:sp>
      <p:sp>
        <p:nvSpPr>
          <p:cNvPr id="4" name="Dia számának helye 3"/>
          <p:cNvSpPr>
            <a:spLocks noGrp="1"/>
          </p:cNvSpPr>
          <p:nvPr>
            <p:ph type="sldNum" sz="quarter" idx="10"/>
          </p:nvPr>
        </p:nvSpPr>
        <p:spPr/>
        <p:txBody>
          <a:bodyPr/>
          <a:lstStyle/>
          <a:p>
            <a:fld id="{FAC74248-4D0C-4051-8A5F-30D210E1E7F3}" type="slidenum">
              <a:rPr lang="hu-HU" smtClean="0"/>
              <a:pPr/>
              <a:t>5</a:t>
            </a:fld>
            <a:endParaRPr lang="hu-HU"/>
          </a:p>
        </p:txBody>
      </p:sp>
    </p:spTree>
    <p:extLst>
      <p:ext uri="{BB962C8B-B14F-4D97-AF65-F5344CB8AC3E}">
        <p14:creationId xmlns:p14="http://schemas.microsoft.com/office/powerpoint/2010/main" val="1939904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lgn="just">
              <a:buFont typeface="Wingdings" pitchFamily="2" charset="2"/>
              <a:buChar char="ü"/>
            </a:pPr>
            <a:r>
              <a:rPr lang="hu-HU" sz="1200" kern="1200" dirty="0" smtClean="0">
                <a:solidFill>
                  <a:schemeClr val="tx1"/>
                </a:solidFill>
                <a:effectLst/>
                <a:latin typeface="+mn-lt"/>
                <a:ea typeface="+mn-ea"/>
                <a:cs typeface="+mn-cs"/>
              </a:rPr>
              <a:t>Az agrárexport a több szempontból is kedvezőtlen nemzetközi piaci és politikai helyzet ellenére 2015-ben újra bővült, és ismét megközelítette a 8 milliárd eurót. </a:t>
            </a:r>
          </a:p>
          <a:p>
            <a:pPr marL="0" indent="0" algn="just">
              <a:buFont typeface="Wingdings" pitchFamily="2" charset="2"/>
              <a:buNone/>
            </a:pPr>
            <a:r>
              <a:rPr lang="hu-HU" sz="1200" kern="1200" dirty="0" smtClean="0">
                <a:solidFill>
                  <a:schemeClr val="tx1"/>
                </a:solidFill>
                <a:effectLst/>
                <a:latin typeface="+mn-lt"/>
                <a:ea typeface="+mn-ea"/>
                <a:cs typeface="+mn-cs"/>
              </a:rPr>
              <a:t>Ugyanakkor az import ennél nagyobb mértékben növekedett, ezért enyhén csökkent az egyenleg. </a:t>
            </a:r>
          </a:p>
          <a:p>
            <a:pPr marL="0" indent="0" algn="just">
              <a:buFont typeface="Wingdings" pitchFamily="2" charset="2"/>
              <a:buNone/>
            </a:pPr>
            <a:endParaRPr lang="hu-HU" sz="1200" kern="1200" dirty="0" smtClean="0">
              <a:solidFill>
                <a:schemeClr val="tx1"/>
              </a:solidFill>
              <a:effectLst/>
              <a:latin typeface="+mn-lt"/>
              <a:ea typeface="+mn-ea"/>
              <a:cs typeface="+mn-cs"/>
            </a:endParaRPr>
          </a:p>
          <a:p>
            <a:pPr marL="171450" indent="-171450" algn="just">
              <a:buFont typeface="Wingdings" pitchFamily="2" charset="2"/>
              <a:buChar char="ü"/>
            </a:pPr>
            <a:r>
              <a:rPr lang="hu-HU" dirty="0" smtClean="0"/>
              <a:t>Az agrártermékek kivitelének értéke 7904 millió eurót (+2,3 százalék, +177,2 millió euró), behozatalának értéke 4899 millió eurót (+4,9 százalék, +227,9 millió eurót) tett ki, ennek eredményeként az egyenleg 3005 millió eurós értéke 1,7 százalékkal, 51 millió euróval csökkent. Ennek ellenére fontos kiemelni, hogy az export és az egyenleg értéke több éves összehasonlításban nagymértékben bővült. </a:t>
            </a:r>
          </a:p>
          <a:p>
            <a:pPr marL="171450" indent="-171450" algn="just">
              <a:buFont typeface="Wingdings" pitchFamily="2" charset="2"/>
              <a:buChar char="ü"/>
            </a:pPr>
            <a:endParaRPr lang="hu-HU" dirty="0" smtClean="0"/>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Az export értéke 35,3 százalékkal, az importé 32,0 százalékkal nőtt 2010. és 2015. között, ennek köszönhetően az egyenleg 40,9 százalékkal haladta meg 2015-ben az öt évvel korábbit.</a:t>
            </a:r>
          </a:p>
          <a:p>
            <a:pPr marL="171450" indent="-171450" algn="just">
              <a:buFont typeface="Wingdings" pitchFamily="2" charset="2"/>
              <a:buChar char="ü"/>
            </a:pPr>
            <a:endParaRPr lang="hu-HU" dirty="0" smtClean="0"/>
          </a:p>
          <a:p>
            <a:pPr marL="171450" indent="-171450" algn="just">
              <a:buFont typeface="Wingdings" pitchFamily="2" charset="2"/>
              <a:buChar char="ü"/>
            </a:pPr>
            <a:r>
              <a:rPr lang="hu-HU" sz="1200" kern="1200" dirty="0" smtClean="0">
                <a:solidFill>
                  <a:schemeClr val="tx1"/>
                </a:solidFill>
                <a:effectLst/>
                <a:latin typeface="+mn-lt"/>
                <a:ea typeface="+mn-ea"/>
                <a:cs typeface="+mn-cs"/>
              </a:rPr>
              <a:t>Mivel a nemzetgazdaság kivitele az agrárkivitelnél nagyobb mértékben, importja közel azonos ütemben bővült, az agrárexport aránya a teljes nemzetgazdasági exportból enyhén csökkent, az importé nem változott, az egyenlegé csökkent. A teljes nemzetgazdaság kivitele 7,1, importja 5,4 százalékkal, külkereskedelmi többlete kiemelkedően, 29,4 százalékkal növekedett 2015-ben.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Ennek eredményeként az agrárexport részesedése 8,7 százalék (-0,4 százalékpont), az agrárimporté 5,9 százalék (-0,1 százalékpont), az egyenlegé 37,0 százalék (-11,7 százalékpont) volt 2015-ben.</a:t>
            </a:r>
          </a:p>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endParaRPr lang="hu-HU" sz="1200" kern="1200" dirty="0" smtClean="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F1996E3D-172C-4458-BE59-BF2218409700}" type="slidenum">
              <a:rPr lang="hu-HU" smtClean="0"/>
              <a:t>6</a:t>
            </a:fld>
            <a:endParaRPr lang="hu-HU"/>
          </a:p>
        </p:txBody>
      </p:sp>
    </p:spTree>
    <p:extLst>
      <p:ext uri="{BB962C8B-B14F-4D97-AF65-F5344CB8AC3E}">
        <p14:creationId xmlns:p14="http://schemas.microsoft.com/office/powerpoint/2010/main" val="129279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lgn="just">
              <a:buFont typeface="Wingdings" pitchFamily="2" charset="2"/>
              <a:buChar char="ü"/>
            </a:pPr>
            <a:r>
              <a:rPr lang="hu-HU" dirty="0" smtClean="0"/>
              <a:t>Itt </a:t>
            </a:r>
            <a:r>
              <a:rPr lang="hu-HU" b="0" dirty="0" smtClean="0"/>
              <a:t>láthatják </a:t>
            </a:r>
            <a:r>
              <a:rPr lang="hu-HU" sz="1200" b="0" dirty="0" smtClean="0"/>
              <a:t>a</a:t>
            </a:r>
            <a:r>
              <a:rPr lang="hu-HU" sz="1200" b="0" dirty="0" smtClean="0">
                <a:ea typeface="DejaVu Sans"/>
              </a:rPr>
              <a:t>z agrárexport feldolgozottság szerinti szerkezetét.</a:t>
            </a:r>
            <a:endParaRPr lang="hu-HU" b="0" dirty="0" smtClean="0"/>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dirty="0" smtClean="0"/>
              <a:t>A leginkább a gabonafélék kiviteli értéke bővült, de jelentősen növekedett a különböző ehető készítmények, az állati takarmányok, az italok, szesz, ecet, és a zöldségfélék kivitele is. Az importoldalon a gyümölcs, az állati takarmányok, a különböző ehető készítmények, a gabona és a zöldségfélék forgalma növekedett a leginkább.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Az elmúlt évben az alapanyagok kivitele dinamikusan (+6,8 százalék), a másodlagosan feldolgozott termékeké visszafogottan (+1,8 százalék) bővült, míg az elsődlegesen feldolgozott termékek forgalma csökkent (-1,6 százalék).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endParaRPr lang="hu-HU" sz="1200" kern="1200" dirty="0" smtClean="0">
              <a:solidFill>
                <a:schemeClr val="tx1"/>
              </a:solidFill>
              <a:effectLst/>
              <a:latin typeface="+mn-lt"/>
              <a:ea typeface="+mn-ea"/>
              <a:cs typeface="+mn-cs"/>
            </a:endParaRP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Több éves távlatban, 2010. és 2015. között viszont látható, hogy a másodlagosan feldolgozott termékek forgalma folyamatosan bővült, és részesdése is 32-ről 37 százalékra növekedett. Az alapanyagok kivitele a termésmennyiség és az árak ingadozásának betudhatóan változatosan alakult, de részesedése 2010. és 2015. között 38-ról 33 százalékra csökkent. Az elsődlegesen feldolgozott termékek kivitele szintén nagy ingadozást mutat, de ötéves távlatban érdemi növekedést figyelhető meg. Az elsődlegesen feldolgozott termékek részesdése 2010. és 2015. között nem változott. </a:t>
            </a:r>
            <a:r>
              <a:rPr lang="hu-HU" sz="1200" b="1" u="sng" kern="1200" dirty="0" smtClean="0">
                <a:solidFill>
                  <a:schemeClr val="tx1"/>
                </a:solidFill>
                <a:effectLst/>
                <a:latin typeface="+mn-lt"/>
                <a:ea typeface="+mn-ea"/>
                <a:cs typeface="+mn-cs"/>
              </a:rPr>
              <a:t>Összességében kijelenthető, hogy az agrárexport 2010. és 2015. közötti növekedésének több mint felét a másodlagosan feldolgozott termékek tették ki.</a:t>
            </a:r>
            <a:endParaRPr lang="hu-HU" dirty="0" smtClean="0"/>
          </a:p>
          <a:p>
            <a:pPr algn="just"/>
            <a:endParaRPr lang="hu-HU" dirty="0"/>
          </a:p>
        </p:txBody>
      </p:sp>
      <p:sp>
        <p:nvSpPr>
          <p:cNvPr id="4" name="Dia számának helye 3"/>
          <p:cNvSpPr>
            <a:spLocks noGrp="1"/>
          </p:cNvSpPr>
          <p:nvPr>
            <p:ph type="sldNum" sz="quarter" idx="10"/>
          </p:nvPr>
        </p:nvSpPr>
        <p:spPr/>
        <p:txBody>
          <a:bodyPr/>
          <a:lstStyle/>
          <a:p>
            <a:fld id="{F1996E3D-172C-4458-BE59-BF2218409700}" type="slidenum">
              <a:rPr lang="hu-HU" smtClean="0"/>
              <a:t>7</a:t>
            </a:fld>
            <a:endParaRPr lang="hu-HU"/>
          </a:p>
        </p:txBody>
      </p:sp>
    </p:spTree>
    <p:extLst>
      <p:ext uri="{BB962C8B-B14F-4D97-AF65-F5344CB8AC3E}">
        <p14:creationId xmlns:p14="http://schemas.microsoft.com/office/powerpoint/2010/main" val="1447704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Az import esetében a másodlagosan feldolgozott termékek a meghatározóak, a teljes behozatal közel felét adják.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Az elsődlegesen feldolgozott termékek aránya egyharmad, az alapanyagoké egynegyed volt az elmúlt években.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 2015-ös évben az alapanyagok és a másodlagosan feldolgozott termékek forgalma dinamikusan nőtt, az elsődlegesen feldolgozott termékeké pedig visszaesett. Ennek köszönhetően az alapanyagok és a magasan feldolgozott termékek aránya növekedett az elsődlegesen feldolgozott termékek részesedése csökkent. </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hu-HU" sz="1200" kern="1200" dirty="0" smtClean="0">
                <a:solidFill>
                  <a:schemeClr val="tx1"/>
                </a:solidFill>
                <a:effectLst/>
                <a:latin typeface="+mn-lt"/>
                <a:ea typeface="+mn-ea"/>
                <a:cs typeface="+mn-cs"/>
              </a:rPr>
              <a:t>Az import növekedésének több mint felét a magasan feldolgozott termékek adták az elmúlt öt évben.</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hu-HU" sz="1200" kern="1200" dirty="0" smtClean="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10"/>
          </p:nvPr>
        </p:nvSpPr>
        <p:spPr/>
        <p:txBody>
          <a:bodyPr/>
          <a:lstStyle/>
          <a:p>
            <a:fld id="{F1996E3D-172C-4458-BE59-BF2218409700}" type="slidenum">
              <a:rPr lang="hu-HU" smtClean="0"/>
              <a:t>8</a:t>
            </a:fld>
            <a:endParaRPr lang="hu-HU"/>
          </a:p>
        </p:txBody>
      </p:sp>
    </p:spTree>
    <p:extLst>
      <p:ext uri="{BB962C8B-B14F-4D97-AF65-F5344CB8AC3E}">
        <p14:creationId xmlns:p14="http://schemas.microsoft.com/office/powerpoint/2010/main" val="182677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lgn="just">
              <a:buFont typeface="Wingdings" pitchFamily="2" charset="2"/>
              <a:buChar char="ü"/>
            </a:pPr>
            <a:r>
              <a:rPr lang="hu-HU" sz="1200" kern="1200" dirty="0" smtClean="0">
                <a:solidFill>
                  <a:schemeClr val="tx1"/>
                </a:solidFill>
                <a:effectLst/>
                <a:latin typeface="+mn-lt"/>
                <a:ea typeface="+mn-ea"/>
                <a:cs typeface="+mn-cs"/>
              </a:rPr>
              <a:t>Az </a:t>
            </a:r>
            <a:r>
              <a:rPr lang="hu-HU" sz="1200" b="1" u="sng" kern="1200" dirty="0" smtClean="0">
                <a:solidFill>
                  <a:schemeClr val="tx1"/>
                </a:solidFill>
                <a:effectLst/>
                <a:latin typeface="+mn-lt"/>
                <a:ea typeface="+mn-ea"/>
                <a:cs typeface="+mn-cs"/>
              </a:rPr>
              <a:t>agrár-külkereskedelem iránya továbbra is erősen koncentrált</a:t>
            </a:r>
            <a:r>
              <a:rPr lang="hu-HU" sz="1200" kern="1200" dirty="0" smtClean="0">
                <a:solidFill>
                  <a:schemeClr val="tx1"/>
                </a:solidFill>
                <a:effectLst/>
                <a:latin typeface="+mn-lt"/>
                <a:ea typeface="+mn-ea"/>
                <a:cs typeface="+mn-cs"/>
              </a:rPr>
              <a:t>, döntő többsége az Európai Unió országaiba, irányul, ezen belül is a régi tagországok a meghatározóak. </a:t>
            </a:r>
          </a:p>
          <a:p>
            <a:pPr marL="171450" indent="-171450" algn="just">
              <a:buFont typeface="Wingdings" pitchFamily="2" charset="2"/>
              <a:buChar char="ü"/>
            </a:pPr>
            <a:r>
              <a:rPr lang="hu-HU" sz="1200" kern="1200" dirty="0" smtClean="0">
                <a:solidFill>
                  <a:schemeClr val="tx1"/>
                </a:solidFill>
                <a:effectLst/>
                <a:latin typeface="+mn-lt"/>
                <a:ea typeface="+mn-ea"/>
                <a:cs typeface="+mn-cs"/>
              </a:rPr>
              <a:t>Az Európai Unióba irányuló kivitel 2,9 százalékkal, 187 millió euróval bővült, ennek több mint felét a régi tagországok adták. </a:t>
            </a:r>
          </a:p>
          <a:p>
            <a:pPr marL="171450" indent="-171450" algn="just">
              <a:buFont typeface="Wingdings" pitchFamily="2" charset="2"/>
              <a:buChar char="ü"/>
            </a:pPr>
            <a:r>
              <a:rPr lang="hu-HU" sz="1200" kern="1200" dirty="0" smtClean="0">
                <a:solidFill>
                  <a:schemeClr val="tx1"/>
                </a:solidFill>
                <a:effectLst/>
                <a:latin typeface="+mn-lt"/>
                <a:ea typeface="+mn-ea"/>
                <a:cs typeface="+mn-cs"/>
              </a:rPr>
              <a:t>Az </a:t>
            </a:r>
            <a:r>
              <a:rPr lang="hu-HU" sz="1200" b="1" kern="1200" dirty="0" smtClean="0">
                <a:solidFill>
                  <a:schemeClr val="tx1"/>
                </a:solidFill>
                <a:effectLst/>
                <a:latin typeface="+mn-lt"/>
                <a:ea typeface="+mn-ea"/>
                <a:cs typeface="+mn-cs"/>
              </a:rPr>
              <a:t>import </a:t>
            </a:r>
            <a:r>
              <a:rPr lang="hu-HU" sz="1200" kern="1200" dirty="0" smtClean="0">
                <a:solidFill>
                  <a:schemeClr val="tx1"/>
                </a:solidFill>
                <a:effectLst/>
                <a:latin typeface="+mn-lt"/>
                <a:ea typeface="+mn-ea"/>
                <a:cs typeface="+mn-cs"/>
              </a:rPr>
              <a:t>93,3 százaléka érkezik az EU-ból, a régi tagországok részesedése 56,4, az újaké 36,9 százalék. Az EU tagországokból érkező import 4,5 százalékkal, 198 millió euróval növekedett, ennek mintegy kétharmadát a régi tagországok adták.</a:t>
            </a:r>
          </a:p>
          <a:p>
            <a:pPr marL="171450" indent="-171450" algn="just">
              <a:buFont typeface="Wingdings" pitchFamily="2" charset="2"/>
              <a:buChar char="ü"/>
            </a:pPr>
            <a:r>
              <a:rPr lang="hu-HU" sz="1200" kern="1200" dirty="0" smtClean="0">
                <a:solidFill>
                  <a:schemeClr val="tx1"/>
                </a:solidFill>
                <a:effectLst/>
                <a:latin typeface="+mn-lt"/>
                <a:ea typeface="+mn-ea"/>
                <a:cs typeface="+mn-cs"/>
              </a:rPr>
              <a:t>Az öt legnagyobb export célország, Németország (1222 millió euró), Románia (976 millió euró), Olaszország (718 millió euró), Ausztria (706 millió euró) és Szlovákia (462 millió euró) együtt az agrárkivitel 51,7 százalékát adta. </a:t>
            </a:r>
          </a:p>
          <a:p>
            <a:pPr marL="171450" indent="-171450" algn="just">
              <a:buFont typeface="Wingdings" pitchFamily="2" charset="2"/>
              <a:buChar char="ü"/>
            </a:pPr>
            <a:r>
              <a:rPr lang="hu-HU" sz="1200" kern="1200" dirty="0" smtClean="0">
                <a:solidFill>
                  <a:schemeClr val="tx1"/>
                </a:solidFill>
                <a:effectLst/>
                <a:latin typeface="+mn-lt"/>
                <a:ea typeface="+mn-ea"/>
                <a:cs typeface="+mn-cs"/>
              </a:rPr>
              <a:t>Az import esetében az 5 legjelentősebb partner Németország, Lengyelország, Szlovákia, Hollandia  és Ausztria. </a:t>
            </a:r>
          </a:p>
          <a:p>
            <a:pPr marL="171450" indent="-171450" algn="just">
              <a:buFont typeface="Wingdings" pitchFamily="2" charset="2"/>
              <a:buChar char="ü"/>
            </a:pPr>
            <a:r>
              <a:rPr lang="hu-HU" sz="1200" kern="1200" dirty="0" smtClean="0">
                <a:solidFill>
                  <a:schemeClr val="tx1"/>
                </a:solidFill>
                <a:effectLst/>
                <a:latin typeface="+mn-lt"/>
                <a:ea typeface="+mn-ea"/>
                <a:cs typeface="+mn-cs"/>
              </a:rPr>
              <a:t>A leginkább a gabonafélék kivitelének értéke bővült, elsősorban a kukorica és az árpa kiemelkedő mértékű (+36,1, illetve +56,3 százalék) forgalmának köszönhetően. Emellett jelentősen növekedett a különböző ehető készítmények (étrend kiegészítők, élelmiszer-alapanyagok, mártások, levesek, fagylalt), az állati takarmányok, az italok, szesz, ecet, és a zöldségfélék kivitele. </a:t>
            </a:r>
          </a:p>
          <a:p>
            <a:pPr marL="171450" indent="-171450" algn="just">
              <a:buFont typeface="Wingdings" pitchFamily="2" charset="2"/>
              <a:buChar char="ü"/>
            </a:pPr>
            <a:r>
              <a:rPr lang="hu-HU" sz="1200" kern="1200" dirty="0" smtClean="0">
                <a:solidFill>
                  <a:schemeClr val="tx1"/>
                </a:solidFill>
                <a:effectLst/>
                <a:latin typeface="+mn-lt"/>
                <a:ea typeface="+mn-ea"/>
                <a:cs typeface="+mn-cs"/>
              </a:rPr>
              <a:t>Az importoldalon a gyümölcs, az állati takarmányok, a különböző ehető készítmények, a gabona és a zöldségfélék forgalma növekedett a leginkább. </a:t>
            </a:r>
            <a:endParaRPr lang="hu-HU" dirty="0"/>
          </a:p>
        </p:txBody>
      </p:sp>
      <p:sp>
        <p:nvSpPr>
          <p:cNvPr id="4" name="Dia számának helye 3"/>
          <p:cNvSpPr>
            <a:spLocks noGrp="1"/>
          </p:cNvSpPr>
          <p:nvPr>
            <p:ph type="sldNum" sz="quarter" idx="10"/>
          </p:nvPr>
        </p:nvSpPr>
        <p:spPr/>
        <p:txBody>
          <a:bodyPr/>
          <a:lstStyle/>
          <a:p>
            <a:fld id="{F1996E3D-172C-4458-BE59-BF2218409700}" type="slidenum">
              <a:rPr lang="hu-HU" smtClean="0"/>
              <a:t>9</a:t>
            </a:fld>
            <a:endParaRPr lang="hu-HU"/>
          </a:p>
        </p:txBody>
      </p:sp>
    </p:spTree>
    <p:extLst>
      <p:ext uri="{BB962C8B-B14F-4D97-AF65-F5344CB8AC3E}">
        <p14:creationId xmlns:p14="http://schemas.microsoft.com/office/powerpoint/2010/main" val="2039931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hu-HU" smtClean="0"/>
              <a:t>Mintacím szerkesztése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E00006-D5D2-49CA-B3F8-A04A814FDFD8}" type="datetimeFigureOut">
              <a:rPr lang="hu-HU" smtClean="0"/>
              <a:t>2016.04.18.</a:t>
            </a:fld>
            <a:endParaRPr lang="hu-H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hu-H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3953DE5-77BC-4B86-8B3C-E9542495D335}" type="slidenum">
              <a:rPr lang="hu-HU" smtClean="0"/>
              <a:t>‹#›</a:t>
            </a:fld>
            <a:endParaRPr lang="hu-H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0AE00006-D5D2-49CA-B3F8-A04A814FDFD8}" type="datetimeFigureOut">
              <a:rPr lang="hu-HU" smtClean="0"/>
              <a:t>2016.04.18.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3953DE5-77BC-4B86-8B3C-E9542495D335}"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hu-HU" smtClean="0"/>
              <a:t>Mintacím szerkesztése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0AE00006-D5D2-49CA-B3F8-A04A814FDFD8}" type="datetimeFigureOut">
              <a:rPr lang="hu-HU" smtClean="0"/>
              <a:t>2016.04.18.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3953DE5-77BC-4B86-8B3C-E9542495D335}" type="slidenum">
              <a:rPr lang="hu-HU" smtClean="0"/>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467544" y="980728"/>
            <a:ext cx="8229600" cy="854968"/>
          </a:xfrm>
        </p:spPr>
        <p:txBody>
          <a:bodyPr>
            <a:normAutofit/>
          </a:bodyPr>
          <a:lstStyle>
            <a:lvl1pPr>
              <a:defRPr sz="4000">
                <a:solidFill>
                  <a:schemeClr val="bg2">
                    <a:lumMod val="50000"/>
                  </a:schemeClr>
                </a:solidFill>
                <a:latin typeface="Times New Roman" panose="02020603050405020304" pitchFamily="18" charset="0"/>
                <a:cs typeface="Times New Roman" panose="02020603050405020304" pitchFamily="18" charset="0"/>
              </a:defRPr>
            </a:lvl1pPr>
          </a:lstStyle>
          <a:p>
            <a:r>
              <a:rPr lang="hu-HU" dirty="0" smtClean="0"/>
              <a:t>Mintacím szerkesztése</a:t>
            </a:r>
            <a:endParaRPr lang="hu-HU" dirty="0"/>
          </a:p>
        </p:txBody>
      </p:sp>
      <p:sp>
        <p:nvSpPr>
          <p:cNvPr id="3" name="Tartalom helye 2"/>
          <p:cNvSpPr>
            <a:spLocks noGrp="1"/>
          </p:cNvSpPr>
          <p:nvPr>
            <p:ph idx="1"/>
          </p:nvPr>
        </p:nvSpPr>
        <p:spPr>
          <a:xfrm>
            <a:off x="467544" y="1916832"/>
            <a:ext cx="8229600" cy="4525963"/>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pic>
        <p:nvPicPr>
          <p:cNvPr id="9" name="Kép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95936" y="45408"/>
            <a:ext cx="1224136" cy="82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átum helye 3"/>
          <p:cNvSpPr>
            <a:spLocks noGrp="1"/>
          </p:cNvSpPr>
          <p:nvPr>
            <p:ph type="dt" sz="half" idx="10"/>
          </p:nvPr>
        </p:nvSpPr>
        <p:spPr/>
        <p:txBody>
          <a:bodyPr/>
          <a:lstStyle/>
          <a:p>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7AD883C-FDC8-44FC-88BB-25B72FDB7A9B}" type="slidenum">
              <a:rPr lang="hu-HU" smtClean="0"/>
              <a:pPr/>
              <a:t>‹#›</a:t>
            </a:fld>
            <a:endParaRPr lang="hu-HU"/>
          </a:p>
        </p:txBody>
      </p:sp>
    </p:spTree>
    <p:extLst>
      <p:ext uri="{BB962C8B-B14F-4D97-AF65-F5344CB8AC3E}">
        <p14:creationId xmlns:p14="http://schemas.microsoft.com/office/powerpoint/2010/main" val="264928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0AE00006-D5D2-49CA-B3F8-A04A814FDFD8}" type="datetimeFigureOut">
              <a:rPr lang="hu-HU" smtClean="0"/>
              <a:t>2016.04.18.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3953DE5-77BC-4B86-8B3C-E9542495D335}"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hu-HU" smtClean="0"/>
              <a:t>Mintacím szerkesztése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0AE00006-D5D2-49CA-B3F8-A04A814FDFD8}" type="datetimeFigureOut">
              <a:rPr lang="hu-HU" smtClean="0"/>
              <a:t>2016.04.18.</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C3953DE5-77BC-4B86-8B3C-E9542495D335}"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5" name="Date Placeholder 4"/>
          <p:cNvSpPr>
            <a:spLocks noGrp="1"/>
          </p:cNvSpPr>
          <p:nvPr>
            <p:ph type="dt" sz="half" idx="10"/>
          </p:nvPr>
        </p:nvSpPr>
        <p:spPr/>
        <p:txBody>
          <a:bodyPr/>
          <a:lstStyle/>
          <a:p>
            <a:fld id="{0AE00006-D5D2-49CA-B3F8-A04A814FDFD8}" type="datetimeFigureOut">
              <a:rPr lang="hu-HU" smtClean="0"/>
              <a:t>2016.04.18.</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C3953DE5-77BC-4B86-8B3C-E9542495D335}" type="slidenum">
              <a:rPr lang="hu-HU" smtClean="0"/>
              <a:t>‹#›</a:t>
            </a:fld>
            <a:endParaRPr lang="hu-HU"/>
          </a:p>
        </p:txBody>
      </p:sp>
      <p:sp>
        <p:nvSpPr>
          <p:cNvPr id="9" name="Content Placeholder 8"/>
          <p:cNvSpPr>
            <a:spLocks noGrp="1"/>
          </p:cNvSpPr>
          <p:nvPr>
            <p:ph sz="quarter" idx="13"/>
          </p:nvPr>
        </p:nvSpPr>
        <p:spPr>
          <a:xfrm>
            <a:off x="1042416" y="2313432"/>
            <a:ext cx="3419856" cy="349300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0AE00006-D5D2-49CA-B3F8-A04A814FDFD8}" type="datetimeFigureOut">
              <a:rPr lang="hu-HU" smtClean="0"/>
              <a:t>2016.04.18.</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C3953DE5-77BC-4B86-8B3C-E9542495D335}"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0AE00006-D5D2-49CA-B3F8-A04A814FDFD8}" type="datetimeFigureOut">
              <a:rPr lang="hu-HU" smtClean="0"/>
              <a:t>2016.04.18.</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C3953DE5-77BC-4B86-8B3C-E9542495D335}"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00006-D5D2-49CA-B3F8-A04A814FDFD8}" type="datetimeFigureOut">
              <a:rPr lang="hu-HU" smtClean="0"/>
              <a:t>2016.04.18.</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C3953DE5-77BC-4B86-8B3C-E9542495D335}"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E00006-D5D2-49CA-B3F8-A04A814FDFD8}" type="datetimeFigureOut">
              <a:rPr lang="hu-HU" smtClean="0"/>
              <a:t>2016.04.18.</a:t>
            </a:fld>
            <a:endParaRPr lang="hu-HU"/>
          </a:p>
        </p:txBody>
      </p:sp>
      <p:sp>
        <p:nvSpPr>
          <p:cNvPr id="7" name="Slide Number Placeholder 6"/>
          <p:cNvSpPr>
            <a:spLocks noGrp="1"/>
          </p:cNvSpPr>
          <p:nvPr>
            <p:ph type="sldNum" sz="quarter" idx="12"/>
          </p:nvPr>
        </p:nvSpPr>
        <p:spPr/>
        <p:txBody>
          <a:bodyPr/>
          <a:lstStyle/>
          <a:p>
            <a:fld id="{C3953DE5-77BC-4B86-8B3C-E9542495D335}" type="slidenum">
              <a:rPr lang="hu-HU" smtClean="0"/>
              <a:t>‹#›</a:t>
            </a:fld>
            <a:endParaRPr lang="hu-H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u-H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hu-HU" smtClean="0"/>
              <a:t>Mintacím szerkesztése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hu-HU" smtClean="0"/>
              <a:t>Mintacím szerkesztése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0AE00006-D5D2-49CA-B3F8-A04A814FDFD8}" type="datetimeFigureOut">
              <a:rPr lang="hu-HU" smtClean="0"/>
              <a:t>2016.04.18.</a:t>
            </a:fld>
            <a:endParaRPr lang="hu-H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u-HU"/>
          </a:p>
        </p:txBody>
      </p:sp>
      <p:sp>
        <p:nvSpPr>
          <p:cNvPr id="7" name="Slide Number Placeholder 6"/>
          <p:cNvSpPr>
            <a:spLocks noGrp="1"/>
          </p:cNvSpPr>
          <p:nvPr>
            <p:ph type="sldNum" sz="quarter" idx="12"/>
          </p:nvPr>
        </p:nvSpPr>
        <p:spPr/>
        <p:txBody>
          <a:bodyPr/>
          <a:lstStyle/>
          <a:p>
            <a:fld id="{C3953DE5-77BC-4B86-8B3C-E9542495D335}"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hu-HU" smtClean="0"/>
              <a:t>Mintacím szerkesztése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AE00006-D5D2-49CA-B3F8-A04A814FDFD8}" type="datetimeFigureOut">
              <a:rPr lang="hu-HU" smtClean="0"/>
              <a:t>2016.04.18.</a:t>
            </a:fld>
            <a:endParaRPr lang="hu-H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hu-H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3953DE5-77BC-4B86-8B3C-E9542495D335}"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2276872"/>
            <a:ext cx="4427984" cy="1800200"/>
          </a:xfrm>
        </p:spPr>
        <p:txBody>
          <a:bodyPr>
            <a:normAutofit/>
          </a:bodyPr>
          <a:lstStyle/>
          <a:p>
            <a:pPr algn="ctr"/>
            <a:r>
              <a:rPr lang="hu-HU" sz="2800" b="1" dirty="0" smtClean="0">
                <a:solidFill>
                  <a:schemeClr val="tx1"/>
                </a:solidFill>
              </a:rPr>
              <a:t>Külhoni magyar együttműködési lehetőségek az agráriumban</a:t>
            </a:r>
            <a:endParaRPr lang="hu-HU" sz="2800" b="1" dirty="0">
              <a:solidFill>
                <a:schemeClr val="tx1"/>
              </a:solidFill>
            </a:endParaRPr>
          </a:p>
        </p:txBody>
      </p:sp>
      <p:sp>
        <p:nvSpPr>
          <p:cNvPr id="3" name="Alcím 2"/>
          <p:cNvSpPr>
            <a:spLocks noGrp="1"/>
          </p:cNvSpPr>
          <p:nvPr>
            <p:ph type="subTitle" idx="1"/>
          </p:nvPr>
        </p:nvSpPr>
        <p:spPr>
          <a:xfrm>
            <a:off x="3995935" y="3573016"/>
            <a:ext cx="4908036" cy="2376264"/>
          </a:xfrm>
        </p:spPr>
        <p:txBody>
          <a:bodyPr>
            <a:normAutofit/>
          </a:bodyPr>
          <a:lstStyle/>
          <a:p>
            <a:pPr algn="ctr">
              <a:spcBef>
                <a:spcPts val="0"/>
              </a:spcBef>
              <a:defRPr/>
            </a:pPr>
            <a:r>
              <a:rPr lang="hu-HU" b="1" dirty="0" smtClean="0">
                <a:solidFill>
                  <a:schemeClr val="tx1"/>
                </a:solidFill>
                <a:cs typeface="Arial" pitchFamily="34" charset="0"/>
              </a:rPr>
              <a:t>Dr. Nagy István </a:t>
            </a:r>
          </a:p>
          <a:p>
            <a:pPr algn="ctr">
              <a:spcBef>
                <a:spcPts val="0"/>
              </a:spcBef>
              <a:defRPr/>
            </a:pPr>
            <a:r>
              <a:rPr lang="hu-HU" b="1" dirty="0" smtClean="0">
                <a:solidFill>
                  <a:schemeClr val="tx1"/>
                </a:solidFill>
                <a:cs typeface="Arial" pitchFamily="34" charset="0"/>
              </a:rPr>
              <a:t>államtitkár</a:t>
            </a:r>
          </a:p>
          <a:p>
            <a:pPr algn="ctr">
              <a:spcBef>
                <a:spcPts val="0"/>
              </a:spcBef>
              <a:defRPr/>
            </a:pPr>
            <a:endParaRPr lang="hu-HU" b="1" dirty="0">
              <a:solidFill>
                <a:schemeClr val="tx1"/>
              </a:solidFill>
              <a:cs typeface="Arial" pitchFamily="34" charset="0"/>
            </a:endParaRPr>
          </a:p>
          <a:p>
            <a:pPr algn="ctr">
              <a:spcBef>
                <a:spcPts val="0"/>
              </a:spcBef>
              <a:defRPr/>
            </a:pPr>
            <a:r>
              <a:rPr lang="hu-HU" b="1" dirty="0" smtClean="0">
                <a:solidFill>
                  <a:schemeClr val="tx1"/>
                </a:solidFill>
                <a:cs typeface="Arial" pitchFamily="34" charset="0"/>
              </a:rPr>
              <a:t>Parlamenti Államtitkárság</a:t>
            </a:r>
          </a:p>
          <a:p>
            <a:pPr algn="ctr">
              <a:spcBef>
                <a:spcPts val="0"/>
              </a:spcBef>
              <a:defRPr/>
            </a:pPr>
            <a:endParaRPr lang="hu-HU" b="1" dirty="0">
              <a:solidFill>
                <a:schemeClr val="tx1"/>
              </a:solidFill>
              <a:cs typeface="Arial" pitchFamily="34" charset="0"/>
            </a:endParaRPr>
          </a:p>
          <a:p>
            <a:pPr algn="ctr">
              <a:spcBef>
                <a:spcPts val="0"/>
              </a:spcBef>
              <a:defRPr/>
            </a:pPr>
            <a:r>
              <a:rPr lang="hu-HU" b="1" dirty="0" smtClean="0">
                <a:solidFill>
                  <a:schemeClr val="tx1"/>
                </a:solidFill>
                <a:cs typeface="Arial" pitchFamily="34" charset="0"/>
              </a:rPr>
              <a:t>Földművelésügyi Minisztérium</a:t>
            </a:r>
            <a:endParaRPr lang="hu-HU" b="1" dirty="0">
              <a:solidFill>
                <a:schemeClr val="tx1"/>
              </a:solidFill>
            </a:endParaRPr>
          </a:p>
          <a:p>
            <a:endParaRPr lang="hu-HU" b="1" dirty="0">
              <a:solidFill>
                <a:schemeClr val="tx1"/>
              </a:solidFill>
            </a:endParaRPr>
          </a:p>
        </p:txBody>
      </p:sp>
      <p:pic>
        <p:nvPicPr>
          <p:cNvPr id="5" name="Kép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096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ép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0"/>
            <a:ext cx="4572000" cy="3429000"/>
          </a:xfrm>
          <a:prstGeom prst="rect">
            <a:avLst/>
          </a:prstGeom>
        </p:spPr>
      </p:pic>
    </p:spTree>
    <p:extLst>
      <p:ext uri="{BB962C8B-B14F-4D97-AF65-F5344CB8AC3E}">
        <p14:creationId xmlns:p14="http://schemas.microsoft.com/office/powerpoint/2010/main" val="4154552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908720"/>
            <a:ext cx="8229600" cy="638944"/>
          </a:xfrm>
        </p:spPr>
        <p:txBody>
          <a:bodyPr>
            <a:normAutofit/>
          </a:bodyPr>
          <a:lstStyle/>
          <a:p>
            <a:pPr algn="ctr"/>
            <a:r>
              <a:rPr lang="hu-HU" sz="2900" b="1" dirty="0">
                <a:ea typeface="DejaVu Sans"/>
              </a:rPr>
              <a:t>Az agrárgazdaság foglalkoztatása 2015-ben</a:t>
            </a:r>
          </a:p>
        </p:txBody>
      </p:sp>
      <p:sp>
        <p:nvSpPr>
          <p:cNvPr id="3" name="Tartalom helye 2"/>
          <p:cNvSpPr>
            <a:spLocks noGrp="1"/>
          </p:cNvSpPr>
          <p:nvPr>
            <p:ph idx="1"/>
          </p:nvPr>
        </p:nvSpPr>
        <p:spPr/>
        <p:txBody>
          <a:bodyPr/>
          <a:lstStyle/>
          <a:p>
            <a:r>
              <a:rPr lang="hu-HU" dirty="0" smtClean="0">
                <a:solidFill>
                  <a:schemeClr val="tx1"/>
                </a:solidFill>
              </a:rPr>
              <a:t>a mezőgazdaság </a:t>
            </a:r>
            <a:r>
              <a:rPr lang="hu-HU" dirty="0">
                <a:solidFill>
                  <a:schemeClr val="tx1"/>
                </a:solidFill>
              </a:rPr>
              <a:t>foglalkoztatása 2015-ben tovább </a:t>
            </a:r>
            <a:r>
              <a:rPr lang="hu-HU" dirty="0" smtClean="0">
                <a:solidFill>
                  <a:schemeClr val="tx1"/>
                </a:solidFill>
              </a:rPr>
              <a:t>bővült</a:t>
            </a:r>
          </a:p>
          <a:p>
            <a:r>
              <a:rPr lang="hu-HU" dirty="0">
                <a:solidFill>
                  <a:schemeClr val="tx1"/>
                </a:solidFill>
              </a:rPr>
              <a:t>a</a:t>
            </a:r>
            <a:r>
              <a:rPr lang="hu-HU" dirty="0" smtClean="0">
                <a:solidFill>
                  <a:schemeClr val="tx1"/>
                </a:solidFill>
              </a:rPr>
              <a:t>z </a:t>
            </a:r>
            <a:r>
              <a:rPr lang="hu-HU" dirty="0">
                <a:solidFill>
                  <a:schemeClr val="tx1"/>
                </a:solidFill>
              </a:rPr>
              <a:t>élelmiszeriparban foglalkoztatottak száma 2015-ben enyhén </a:t>
            </a:r>
            <a:r>
              <a:rPr lang="hu-HU" dirty="0" smtClean="0">
                <a:solidFill>
                  <a:schemeClr val="tx1"/>
                </a:solidFill>
              </a:rPr>
              <a:t>mérséklődött</a:t>
            </a:r>
          </a:p>
          <a:p>
            <a:r>
              <a:rPr lang="hu-HU" dirty="0">
                <a:solidFill>
                  <a:schemeClr val="tx1"/>
                </a:solidFill>
              </a:rPr>
              <a:t>a mezőgazdasági és élelmiszeripari foglalkoztatással kapcsolatban fontos kiemelni, hogy jelenleg súlyos probléma a munkaerő </a:t>
            </a:r>
            <a:r>
              <a:rPr lang="hu-HU" dirty="0" smtClean="0">
                <a:solidFill>
                  <a:schemeClr val="tx1"/>
                </a:solidFill>
              </a:rPr>
              <a:t>hiánya</a:t>
            </a:r>
          </a:p>
          <a:p>
            <a:endParaRPr lang="hu-HU" dirty="0">
              <a:solidFill>
                <a:schemeClr val="tx1"/>
              </a:solidFill>
            </a:endParaRPr>
          </a:p>
          <a:p>
            <a:endParaRPr lang="hu-HU"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4293096"/>
            <a:ext cx="3059832" cy="2039888"/>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4303101"/>
            <a:ext cx="3288470" cy="2197794"/>
          </a:xfrm>
          <a:prstGeom prst="rect">
            <a:avLst/>
          </a:prstGeom>
        </p:spPr>
      </p:pic>
    </p:spTree>
    <p:extLst>
      <p:ext uri="{BB962C8B-B14F-4D97-AF65-F5344CB8AC3E}">
        <p14:creationId xmlns:p14="http://schemas.microsoft.com/office/powerpoint/2010/main" val="102434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a:xfrm>
            <a:off x="1043608" y="908720"/>
            <a:ext cx="6552728" cy="792088"/>
          </a:xfrm>
        </p:spPr>
        <p:txBody>
          <a:bodyPr>
            <a:normAutofit/>
          </a:bodyPr>
          <a:lstStyle/>
          <a:p>
            <a:pPr algn="ctr"/>
            <a:r>
              <a:rPr lang="hu-HU" sz="3200" b="1" dirty="0" smtClean="0"/>
              <a:t>A konferencia legfőbb célkitűzései</a:t>
            </a:r>
            <a:endParaRPr lang="hu-HU" sz="3200" dirty="0"/>
          </a:p>
        </p:txBody>
      </p:sp>
      <p:sp>
        <p:nvSpPr>
          <p:cNvPr id="3" name="Dia számának helye 2"/>
          <p:cNvSpPr>
            <a:spLocks noGrp="1"/>
          </p:cNvSpPr>
          <p:nvPr>
            <p:ph type="sldNum" sz="quarter" idx="12"/>
          </p:nvPr>
        </p:nvSpPr>
        <p:spPr/>
        <p:txBody>
          <a:bodyPr/>
          <a:lstStyle/>
          <a:p>
            <a:fld id="{A7AD883C-FDC8-44FC-88BB-25B72FDB7A9B}" type="slidenum">
              <a:rPr lang="hu-HU" smtClean="0"/>
              <a:pPr/>
              <a:t>11</a:t>
            </a:fld>
            <a:endParaRPr lang="hu-HU"/>
          </a:p>
        </p:txBody>
      </p:sp>
      <p:sp>
        <p:nvSpPr>
          <p:cNvPr id="2" name="Szövegdoboz 1"/>
          <p:cNvSpPr txBox="1"/>
          <p:nvPr/>
        </p:nvSpPr>
        <p:spPr>
          <a:xfrm>
            <a:off x="755576" y="1916832"/>
            <a:ext cx="7776864" cy="4431983"/>
          </a:xfrm>
          <a:prstGeom prst="rect">
            <a:avLst/>
          </a:prstGeom>
          <a:noFill/>
        </p:spPr>
        <p:txBody>
          <a:bodyPr wrap="square" rtlCol="0">
            <a:spAutoFit/>
          </a:bodyPr>
          <a:lstStyle/>
          <a:p>
            <a:pPr marL="342900" lvl="0" indent="-342900">
              <a:buClr>
                <a:schemeClr val="accent1"/>
              </a:buClr>
              <a:buFont typeface="Wingdings 2" pitchFamily="18" charset="2"/>
              <a:buChar char=""/>
            </a:pPr>
            <a:r>
              <a:rPr lang="hu-HU" sz="2400" dirty="0">
                <a:latin typeface="Times New Roman" panose="02020603050405020304" pitchFamily="18" charset="0"/>
                <a:cs typeface="Times New Roman" panose="02020603050405020304" pitchFamily="18" charset="0"/>
              </a:rPr>
              <a:t>s</a:t>
            </a:r>
            <a:r>
              <a:rPr lang="hu-HU" sz="2400" dirty="0" smtClean="0">
                <a:latin typeface="Times New Roman" panose="02020603050405020304" pitchFamily="18" charset="0"/>
                <a:cs typeface="Times New Roman" panose="02020603050405020304" pitchFamily="18" charset="0"/>
              </a:rPr>
              <a:t>zülőföldön való megmaradás</a:t>
            </a:r>
          </a:p>
          <a:p>
            <a:pPr marL="342900" lvl="0" indent="-342900">
              <a:buClr>
                <a:schemeClr val="accent1"/>
              </a:buClr>
              <a:buFont typeface="Wingdings 2" pitchFamily="18" charset="2"/>
              <a:buChar char=""/>
            </a:pPr>
            <a:r>
              <a:rPr lang="hu-HU" sz="2400" dirty="0">
                <a:latin typeface="Times New Roman" panose="02020603050405020304" pitchFamily="18" charset="0"/>
                <a:cs typeface="Times New Roman" panose="02020603050405020304" pitchFamily="18" charset="0"/>
              </a:rPr>
              <a:t>m</a:t>
            </a:r>
            <a:r>
              <a:rPr lang="hu-HU" sz="2400" dirty="0" smtClean="0">
                <a:latin typeface="Times New Roman" panose="02020603050405020304" pitchFamily="18" charset="0"/>
                <a:cs typeface="Times New Roman" panose="02020603050405020304" pitchFamily="18" charset="0"/>
              </a:rPr>
              <a:t>agyar kézben lévő vagyon gyarapítása</a:t>
            </a:r>
          </a:p>
          <a:p>
            <a:pPr marL="342900" lvl="0" indent="-342900">
              <a:buClr>
                <a:schemeClr val="accent1"/>
              </a:buClr>
              <a:buFont typeface="Wingdings 2" pitchFamily="18" charset="2"/>
              <a:buChar char=""/>
            </a:pPr>
            <a:r>
              <a:rPr lang="hu-HU" sz="2400" dirty="0">
                <a:latin typeface="Times New Roman" panose="02020603050405020304" pitchFamily="18" charset="0"/>
                <a:cs typeface="Times New Roman" panose="02020603050405020304" pitchFamily="18" charset="0"/>
              </a:rPr>
              <a:t>magyar tannyelvű oktatási intézménybe járók számának növelése</a:t>
            </a:r>
            <a:endParaRPr lang="hu-HU" sz="2400" dirty="0" smtClean="0">
              <a:latin typeface="Times New Roman" panose="02020603050405020304" pitchFamily="18" charset="0"/>
              <a:cs typeface="Times New Roman" panose="02020603050405020304" pitchFamily="18" charset="0"/>
            </a:endParaRPr>
          </a:p>
          <a:p>
            <a:pPr marL="342900" lvl="0" indent="-342900">
              <a:buClr>
                <a:schemeClr val="accent1"/>
              </a:buClr>
              <a:buFont typeface="Wingdings 2" pitchFamily="18" charset="2"/>
              <a:buChar char=""/>
            </a:pPr>
            <a:r>
              <a:rPr lang="hu-HU" sz="2400" dirty="0">
                <a:latin typeface="Times New Roman" panose="02020603050405020304" pitchFamily="18" charset="0"/>
                <a:cs typeface="Times New Roman" panose="02020603050405020304" pitchFamily="18" charset="0"/>
              </a:rPr>
              <a:t>e</a:t>
            </a:r>
            <a:r>
              <a:rPr lang="hu-HU" sz="2400" dirty="0" smtClean="0">
                <a:latin typeface="Times New Roman" panose="02020603050405020304" pitchFamily="18" charset="0"/>
                <a:cs typeface="Times New Roman" panose="02020603050405020304" pitchFamily="18" charset="0"/>
              </a:rPr>
              <a:t>gységes Kárpát-medencei </a:t>
            </a:r>
            <a:r>
              <a:rPr lang="hu-HU" sz="2400" dirty="0">
                <a:latin typeface="Times New Roman" panose="02020603050405020304" pitchFamily="18" charset="0"/>
                <a:cs typeface="Times New Roman" panose="02020603050405020304" pitchFamily="18" charset="0"/>
              </a:rPr>
              <a:t>gazdasági </a:t>
            </a:r>
            <a:r>
              <a:rPr lang="hu-HU" sz="2400" dirty="0" smtClean="0">
                <a:latin typeface="Times New Roman" panose="02020603050405020304" pitchFamily="18" charset="0"/>
                <a:cs typeface="Times New Roman" panose="02020603050405020304" pitchFamily="18" charset="0"/>
              </a:rPr>
              <a:t>tér</a:t>
            </a:r>
          </a:p>
          <a:p>
            <a:pPr marL="342900" lvl="0" indent="-342900">
              <a:buClr>
                <a:schemeClr val="accent1"/>
              </a:buClr>
              <a:buFont typeface="Wingdings 2" pitchFamily="18" charset="2"/>
              <a:buChar char=""/>
            </a:pPr>
            <a:r>
              <a:rPr lang="hu-HU" sz="2400" dirty="0" smtClean="0">
                <a:latin typeface="Times New Roman" panose="02020603050405020304" pitchFamily="18" charset="0"/>
                <a:cs typeface="Times New Roman" panose="02020603050405020304" pitchFamily="18" charset="0"/>
              </a:rPr>
              <a:t>szorosabb </a:t>
            </a:r>
            <a:r>
              <a:rPr lang="hu-HU" sz="2400" dirty="0">
                <a:latin typeface="Times New Roman" panose="02020603050405020304" pitchFamily="18" charset="0"/>
                <a:cs typeface="Times New Roman" panose="02020603050405020304" pitchFamily="18" charset="0"/>
              </a:rPr>
              <a:t>kapcsolat épüljön ki a helyi vállalkozók, így az agrárvállalkozók között, oly módon hogy azok egymásnak beszerzési és felvevő piacai </a:t>
            </a:r>
            <a:r>
              <a:rPr lang="hu-HU" sz="2400" dirty="0" smtClean="0">
                <a:latin typeface="Times New Roman" panose="02020603050405020304" pitchFamily="18" charset="0"/>
                <a:cs typeface="Times New Roman" panose="02020603050405020304" pitchFamily="18" charset="0"/>
              </a:rPr>
              <a:t>lehessenek</a:t>
            </a:r>
          </a:p>
          <a:p>
            <a:pPr marL="342900" lvl="0" indent="-342900">
              <a:buClr>
                <a:schemeClr val="accent1"/>
              </a:buClr>
              <a:buFont typeface="Wingdings 2" pitchFamily="18" charset="2"/>
              <a:buChar char=""/>
            </a:pPr>
            <a:r>
              <a:rPr lang="hu-HU" sz="2400" dirty="0" smtClean="0">
                <a:latin typeface="Times New Roman" panose="02020603050405020304" pitchFamily="18" charset="0"/>
                <a:cs typeface="Times New Roman" panose="02020603050405020304" pitchFamily="18" charset="0"/>
              </a:rPr>
              <a:t>a </a:t>
            </a:r>
            <a:r>
              <a:rPr lang="hu-HU" sz="2400" dirty="0">
                <a:latin typeface="Times New Roman" panose="02020603050405020304" pitchFamily="18" charset="0"/>
                <a:cs typeface="Times New Roman" panose="02020603050405020304" pitchFamily="18" charset="0"/>
              </a:rPr>
              <a:t>magyar agrárvállalkozások regionális erősödése </a:t>
            </a:r>
          </a:p>
          <a:p>
            <a:pPr marL="342900" lvl="0" indent="-342900">
              <a:buClr>
                <a:schemeClr val="accent1"/>
              </a:buClr>
              <a:buFont typeface="Wingdings 2" pitchFamily="18" charset="2"/>
              <a:buChar char=""/>
            </a:pPr>
            <a:endParaRPr lang="hu-HU" sz="2400" dirty="0">
              <a:latin typeface="Times New Roman" panose="02020603050405020304" pitchFamily="18" charset="0"/>
              <a:cs typeface="Times New Roman" panose="02020603050405020304" pitchFamily="18" charset="0"/>
            </a:endParaRPr>
          </a:p>
          <a:p>
            <a:pPr marL="342900" lvl="0" indent="-342900">
              <a:buClr>
                <a:schemeClr val="accent1"/>
              </a:buClr>
              <a:buFont typeface="Wingdings 2" pitchFamily="18" charset="2"/>
              <a:buChar char=""/>
            </a:pPr>
            <a:endParaRPr lang="hu-HU" sz="2400" dirty="0">
              <a:latin typeface="Times New Roman" panose="02020603050405020304" pitchFamily="18" charset="0"/>
              <a:cs typeface="Times New Roman" panose="02020603050405020304" pitchFamily="18" charset="0"/>
            </a:endParaRPr>
          </a:p>
          <a:p>
            <a:pPr marL="342900" lvl="0" indent="-342900">
              <a:buClr>
                <a:schemeClr val="accent1"/>
              </a:buClr>
              <a:buFont typeface="Wingdings 2" pitchFamily="18" charset="2"/>
              <a:buChar char=""/>
            </a:pPr>
            <a:endParaRPr lang="hu-HU" dirty="0"/>
          </a:p>
        </p:txBody>
      </p:sp>
    </p:spTree>
    <p:extLst>
      <p:ext uri="{BB962C8B-B14F-4D97-AF65-F5344CB8AC3E}">
        <p14:creationId xmlns:p14="http://schemas.microsoft.com/office/powerpoint/2010/main" val="3023594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6222" y="1124744"/>
            <a:ext cx="8064896" cy="1440160"/>
          </a:xfrm>
        </p:spPr>
        <p:txBody>
          <a:bodyPr>
            <a:normAutofit fontScale="90000"/>
          </a:bodyPr>
          <a:lstStyle/>
          <a:p>
            <a:r>
              <a:rPr lang="hu-HU" sz="6000" b="1" dirty="0" smtClean="0"/>
              <a:t/>
            </a:r>
            <a:br>
              <a:rPr lang="hu-HU" sz="6000" b="1" dirty="0" smtClean="0"/>
            </a:br>
            <a:r>
              <a:rPr lang="hu-HU" sz="6000" b="1" dirty="0"/>
              <a:t/>
            </a:r>
            <a:br>
              <a:rPr lang="hu-HU" sz="6000" b="1" dirty="0"/>
            </a:br>
            <a:r>
              <a:rPr lang="hu-HU" sz="6000" b="1" dirty="0" smtClean="0"/>
              <a:t>Köszönöm a figyelmet</a:t>
            </a:r>
            <a:r>
              <a:rPr lang="hu-HU" sz="6000" b="1" dirty="0"/>
              <a:t>! </a:t>
            </a:r>
            <a:r>
              <a:rPr lang="hu-HU" dirty="0"/>
              <a:t/>
            </a:r>
            <a:br>
              <a:rPr lang="hu-HU" dirty="0"/>
            </a:br>
            <a:endParaRPr lang="hu-HU" dirty="0"/>
          </a:p>
        </p:txBody>
      </p:sp>
      <p:pic>
        <p:nvPicPr>
          <p:cNvPr id="5" name="Kép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0" y="0"/>
            <a:ext cx="12096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489" y="2060848"/>
            <a:ext cx="4927775" cy="4370468"/>
          </a:xfrm>
          <a:prstGeom prst="rect">
            <a:avLst/>
          </a:prstGeom>
        </p:spPr>
      </p:pic>
    </p:spTree>
    <p:extLst>
      <p:ext uri="{BB962C8B-B14F-4D97-AF65-F5344CB8AC3E}">
        <p14:creationId xmlns:p14="http://schemas.microsoft.com/office/powerpoint/2010/main" val="70904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1215435" y="2636912"/>
            <a:ext cx="6777317" cy="3312368"/>
          </a:xfrm>
        </p:spPr>
        <p:txBody>
          <a:bodyPr>
            <a:normAutofit/>
          </a:bodyPr>
          <a:lstStyle/>
          <a:p>
            <a:r>
              <a:rPr lang="hu-HU" sz="3200" dirty="0" smtClean="0">
                <a:latin typeface="Times New Roman" pitchFamily="18" charset="0"/>
                <a:cs typeface="Times New Roman" pitchFamily="18" charset="0"/>
              </a:rPr>
              <a:t> jól működő kapcsolati háló</a:t>
            </a:r>
          </a:p>
          <a:p>
            <a:r>
              <a:rPr lang="hu-HU" sz="3200" dirty="0" smtClean="0">
                <a:latin typeface="Times New Roman" pitchFamily="18" charset="0"/>
                <a:cs typeface="Times New Roman" pitchFamily="18" charset="0"/>
              </a:rPr>
              <a:t> gazdaszervezetek fontossága</a:t>
            </a:r>
          </a:p>
          <a:p>
            <a:r>
              <a:rPr lang="hu-HU" sz="3200" dirty="0" smtClean="0">
                <a:latin typeface="Times New Roman" pitchFamily="18" charset="0"/>
                <a:cs typeface="Times New Roman" pitchFamily="18" charset="0"/>
              </a:rPr>
              <a:t> információközvetítés</a:t>
            </a:r>
          </a:p>
          <a:p>
            <a:r>
              <a:rPr lang="hu-HU" sz="3200" dirty="0">
                <a:latin typeface="Times New Roman" pitchFamily="18" charset="0"/>
                <a:cs typeface="Times New Roman" pitchFamily="18" charset="0"/>
              </a:rPr>
              <a:t> </a:t>
            </a:r>
            <a:r>
              <a:rPr lang="hu-HU" sz="3200" dirty="0" smtClean="0">
                <a:latin typeface="Times New Roman" pitchFamily="18" charset="0"/>
                <a:cs typeface="Times New Roman" pitchFamily="18" charset="0"/>
              </a:rPr>
              <a:t>érdekképviselet ellátása</a:t>
            </a:r>
          </a:p>
          <a:p>
            <a:r>
              <a:rPr lang="hu-HU" sz="3200" dirty="0" smtClean="0">
                <a:latin typeface="Times New Roman" pitchFamily="18" charset="0"/>
                <a:cs typeface="Times New Roman" pitchFamily="18" charset="0"/>
              </a:rPr>
              <a:t>projektek</a:t>
            </a:r>
          </a:p>
          <a:p>
            <a:endParaRPr lang="hu-HU" sz="2800" dirty="0" smtClean="0">
              <a:latin typeface="Times New Roman" pitchFamily="18" charset="0"/>
              <a:cs typeface="Times New Roman" pitchFamily="18" charset="0"/>
            </a:endParaRPr>
          </a:p>
          <a:p>
            <a:endParaRPr lang="hu-HU" sz="2800" dirty="0">
              <a:latin typeface="Times New Roman" pitchFamily="18" charset="0"/>
              <a:cs typeface="Times New Roman" pitchFamily="18" charset="0"/>
            </a:endParaRPr>
          </a:p>
          <a:p>
            <a:endParaRPr lang="hu-HU" sz="2800" dirty="0">
              <a:latin typeface="Times New Roman" pitchFamily="18" charset="0"/>
              <a:cs typeface="Times New Roman" pitchFamily="18" charset="0"/>
            </a:endParaRPr>
          </a:p>
        </p:txBody>
      </p:sp>
      <p:pic>
        <p:nvPicPr>
          <p:cNvPr id="4" name="Kép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0" y="0"/>
            <a:ext cx="12096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31290"/>
            <a:ext cx="4383273" cy="2177405"/>
          </a:xfrm>
          <a:prstGeom prst="rect">
            <a:avLst/>
          </a:prstGeom>
        </p:spPr>
      </p:pic>
    </p:spTree>
    <p:extLst>
      <p:ext uri="{BB962C8B-B14F-4D97-AF65-F5344CB8AC3E}">
        <p14:creationId xmlns:p14="http://schemas.microsoft.com/office/powerpoint/2010/main" val="775490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51520" y="1083742"/>
            <a:ext cx="7024744" cy="1234131"/>
          </a:xfrm>
        </p:spPr>
        <p:txBody>
          <a:bodyPr>
            <a:normAutofit fontScale="90000"/>
          </a:bodyPr>
          <a:lstStyle/>
          <a:p>
            <a:pPr algn="ctr"/>
            <a:r>
              <a:rPr lang="hu-HU" b="1" dirty="0" smtClean="0"/>
              <a:t>Egységes nemzetben való gondolkodás</a:t>
            </a:r>
            <a:endParaRPr lang="hu-HU" b="1" dirty="0"/>
          </a:p>
        </p:txBody>
      </p:sp>
      <p:pic>
        <p:nvPicPr>
          <p:cNvPr id="4" name="Kép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0" y="0"/>
            <a:ext cx="12096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ép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1328152"/>
            <a:ext cx="1700808" cy="1700808"/>
          </a:xfrm>
          <a:prstGeom prst="rect">
            <a:avLst/>
          </a:prstGeom>
        </p:spPr>
      </p:pic>
      <p:sp>
        <p:nvSpPr>
          <p:cNvPr id="7" name="Tartalom helye 6"/>
          <p:cNvSpPr>
            <a:spLocks noGrp="1"/>
          </p:cNvSpPr>
          <p:nvPr>
            <p:ph idx="1"/>
          </p:nvPr>
        </p:nvSpPr>
        <p:spPr>
          <a:xfrm>
            <a:off x="949343" y="3064954"/>
            <a:ext cx="6777317" cy="2304256"/>
          </a:xfrm>
        </p:spPr>
        <p:txBody>
          <a:bodyPr/>
          <a:lstStyle/>
          <a:p>
            <a:r>
              <a:rPr lang="hu-HU" dirty="0" smtClean="0"/>
              <a:t>Egységes gazdasági-társadalmi tér a Kárpát-medencében</a:t>
            </a:r>
          </a:p>
          <a:p>
            <a:pPr marL="68580" indent="0">
              <a:buNone/>
            </a:pPr>
            <a:endParaRPr lang="hu-HU" dirty="0" smtClean="0"/>
          </a:p>
          <a:p>
            <a:r>
              <a:rPr lang="hu-HU" dirty="0" smtClean="0"/>
              <a:t>Anyaországi és külhoni magyar vállalkozások egy asztalhoz ültetése</a:t>
            </a:r>
          </a:p>
          <a:p>
            <a:endParaRPr lang="hu-HU" dirty="0"/>
          </a:p>
        </p:txBody>
      </p:sp>
    </p:spTree>
    <p:extLst>
      <p:ext uri="{BB962C8B-B14F-4D97-AF65-F5344CB8AC3E}">
        <p14:creationId xmlns:p14="http://schemas.microsoft.com/office/powerpoint/2010/main" val="168974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27584" y="980728"/>
            <a:ext cx="7776982" cy="1143000"/>
          </a:xfrm>
        </p:spPr>
        <p:txBody>
          <a:bodyPr>
            <a:normAutofit fontScale="90000"/>
          </a:bodyPr>
          <a:lstStyle/>
          <a:p>
            <a:pPr algn="ctr"/>
            <a:r>
              <a:rPr lang="hu-HU" b="1" dirty="0" smtClean="0"/>
              <a:t>Kárpát-medencei </a:t>
            </a:r>
            <a:br>
              <a:rPr lang="hu-HU" b="1" dirty="0" smtClean="0"/>
            </a:br>
            <a:r>
              <a:rPr lang="hu-HU" b="1" dirty="0" smtClean="0"/>
              <a:t>Élelmiszer-előállítók Konferenciája</a:t>
            </a:r>
            <a:endParaRPr lang="hu-HU" b="1" dirty="0"/>
          </a:p>
        </p:txBody>
      </p:sp>
      <p:sp>
        <p:nvSpPr>
          <p:cNvPr id="3" name="Tartalom helye 2"/>
          <p:cNvSpPr>
            <a:spLocks noGrp="1"/>
          </p:cNvSpPr>
          <p:nvPr>
            <p:ph idx="1"/>
          </p:nvPr>
        </p:nvSpPr>
        <p:spPr>
          <a:xfrm>
            <a:off x="1187624" y="2852936"/>
            <a:ext cx="6777317" cy="3168352"/>
          </a:xfrm>
        </p:spPr>
        <p:txBody>
          <a:bodyPr>
            <a:normAutofit/>
          </a:bodyPr>
          <a:lstStyle/>
          <a:p>
            <a:r>
              <a:rPr lang="hu-HU" dirty="0"/>
              <a:t>t</a:t>
            </a:r>
            <a:r>
              <a:rPr lang="hu-HU" dirty="0" smtClean="0"/>
              <a:t>ermelő </a:t>
            </a:r>
            <a:r>
              <a:rPr lang="hu-HU" dirty="0" smtClean="0">
                <a:sym typeface="Wingdings" pitchFamily="2" charset="2"/>
              </a:rPr>
              <a:t> feldolgozó, értékesítő  fogyasztó lánc</a:t>
            </a:r>
          </a:p>
          <a:p>
            <a:endParaRPr lang="hu-HU" dirty="0" smtClean="0">
              <a:sym typeface="Wingdings" pitchFamily="2" charset="2"/>
            </a:endParaRPr>
          </a:p>
          <a:p>
            <a:r>
              <a:rPr lang="hu-HU" dirty="0" smtClean="0">
                <a:sym typeface="Wingdings" pitchFamily="2" charset="2"/>
              </a:rPr>
              <a:t>célcsoport: kis-és közepes vállalkozások</a:t>
            </a:r>
          </a:p>
          <a:p>
            <a:endParaRPr lang="hu-HU" dirty="0" smtClean="0">
              <a:sym typeface="Wingdings" pitchFamily="2" charset="2"/>
            </a:endParaRPr>
          </a:p>
          <a:p>
            <a:r>
              <a:rPr lang="hu-HU" dirty="0">
                <a:sym typeface="Wingdings" pitchFamily="2" charset="2"/>
              </a:rPr>
              <a:t>t</a:t>
            </a:r>
            <a:r>
              <a:rPr lang="hu-HU" dirty="0" smtClean="0">
                <a:sym typeface="Wingdings" pitchFamily="2" charset="2"/>
              </a:rPr>
              <a:t>érségi gazdasági kapcsolatok szorosabbra fűzése</a:t>
            </a:r>
            <a:endParaRPr lang="hu-HU"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4735524"/>
            <a:ext cx="2240871" cy="1586681"/>
          </a:xfrm>
          <a:prstGeom prst="rect">
            <a:avLst/>
          </a:prstGeom>
        </p:spPr>
      </p:pic>
    </p:spTree>
    <p:extLst>
      <p:ext uri="{BB962C8B-B14F-4D97-AF65-F5344CB8AC3E}">
        <p14:creationId xmlns:p14="http://schemas.microsoft.com/office/powerpoint/2010/main" val="2525344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2"/>
          <p:cNvSpPr>
            <a:spLocks noGrp="1"/>
          </p:cNvSpPr>
          <p:nvPr>
            <p:ph type="title"/>
          </p:nvPr>
        </p:nvSpPr>
        <p:spPr>
          <a:xfrm>
            <a:off x="467544" y="908720"/>
            <a:ext cx="7704856" cy="926976"/>
          </a:xfrm>
        </p:spPr>
        <p:txBody>
          <a:bodyPr>
            <a:normAutofit fontScale="90000"/>
          </a:bodyPr>
          <a:lstStyle/>
          <a:p>
            <a:pPr algn="ctr"/>
            <a:r>
              <a:rPr lang="hu-HU" altLang="hu-HU" sz="3200" b="1" dirty="0" smtClean="0">
                <a:ea typeface="DejaVu Sans"/>
              </a:rPr>
              <a:t>A </a:t>
            </a:r>
            <a:r>
              <a:rPr lang="hu-HU" altLang="hu-HU" sz="3200" b="1" dirty="0">
                <a:ea typeface="DejaVu Sans"/>
              </a:rPr>
              <a:t>magyar mezőgazdaság </a:t>
            </a:r>
            <a:r>
              <a:rPr lang="hu-HU" altLang="hu-HU" sz="3200" b="1" dirty="0" smtClean="0">
                <a:ea typeface="DejaVu Sans"/>
              </a:rPr>
              <a:t>2015. </a:t>
            </a:r>
            <a:r>
              <a:rPr lang="hu-HU" altLang="hu-HU" sz="3200" b="1" dirty="0">
                <a:ea typeface="DejaVu Sans"/>
              </a:rPr>
              <a:t>évi eredményei</a:t>
            </a:r>
            <a:endParaRPr lang="hu-HU" sz="3200" b="1" dirty="0"/>
          </a:p>
        </p:txBody>
      </p:sp>
      <p:sp>
        <p:nvSpPr>
          <p:cNvPr id="5" name="Tartalom helye 6"/>
          <p:cNvSpPr>
            <a:spLocks noGrp="1"/>
          </p:cNvSpPr>
          <p:nvPr>
            <p:ph idx="1"/>
          </p:nvPr>
        </p:nvSpPr>
        <p:spPr>
          <a:xfrm>
            <a:off x="683568" y="2056922"/>
            <a:ext cx="7587692" cy="3694484"/>
          </a:xfrm>
        </p:spPr>
        <p:txBody>
          <a:bodyPr>
            <a:normAutofit/>
          </a:bodyPr>
          <a:lstStyle/>
          <a:p>
            <a:r>
              <a:rPr lang="hu-HU" sz="2800" dirty="0"/>
              <a:t>A kibocsátás folyó alapáron számított értéke 0,3 százalékkal haladta meg az előző </a:t>
            </a:r>
            <a:r>
              <a:rPr lang="hu-HU" sz="2800" dirty="0" smtClean="0"/>
              <a:t>évit</a:t>
            </a:r>
          </a:p>
          <a:p>
            <a:r>
              <a:rPr lang="hu-HU" sz="2800" dirty="0"/>
              <a:t>A növénytermesztés kibocsátásának csökkenését ellensúlyozta az állattenyésztés javuló </a:t>
            </a:r>
            <a:r>
              <a:rPr lang="hu-HU" sz="2800" dirty="0" smtClean="0"/>
              <a:t>teljesítménye</a:t>
            </a:r>
          </a:p>
          <a:p>
            <a:r>
              <a:rPr lang="hu-HU" sz="2800" dirty="0"/>
              <a:t>A 2015. évi teljesítmény több éves összehasonlításban kedvezőnek mondható</a:t>
            </a:r>
            <a:endParaRPr lang="hu-HU" sz="2800" dirty="0" smtClean="0"/>
          </a:p>
          <a:p>
            <a:endParaRPr lang="hu-HU" sz="2800" dirty="0" smtClean="0"/>
          </a:p>
        </p:txBody>
      </p:sp>
      <p:sp>
        <p:nvSpPr>
          <p:cNvPr id="3" name="Dia számának helye 2"/>
          <p:cNvSpPr>
            <a:spLocks noGrp="1"/>
          </p:cNvSpPr>
          <p:nvPr>
            <p:ph type="sldNum" sz="quarter" idx="12"/>
          </p:nvPr>
        </p:nvSpPr>
        <p:spPr/>
        <p:txBody>
          <a:bodyPr/>
          <a:lstStyle/>
          <a:p>
            <a:fld id="{A7AD883C-FDC8-44FC-88BB-25B72FDB7A9B}" type="slidenum">
              <a:rPr lang="hu-HU" smtClean="0"/>
              <a:pPr/>
              <a:t>5</a:t>
            </a:fld>
            <a:endParaRPr lang="hu-HU"/>
          </a:p>
        </p:txBody>
      </p:sp>
      <p:sp>
        <p:nvSpPr>
          <p:cNvPr id="2" name="Szövegdoboz 1"/>
          <p:cNvSpPr txBox="1"/>
          <p:nvPr/>
        </p:nvSpPr>
        <p:spPr>
          <a:xfrm>
            <a:off x="1115616" y="2060848"/>
            <a:ext cx="7560840" cy="369332"/>
          </a:xfrm>
          <a:prstGeom prst="rect">
            <a:avLst/>
          </a:prstGeom>
          <a:noFill/>
        </p:spPr>
        <p:txBody>
          <a:bodyPr wrap="square" rtlCol="0">
            <a:spAutoFit/>
          </a:bodyPr>
          <a:lstStyle/>
          <a:p>
            <a:endParaRPr lang="hu-HU" dirty="0"/>
          </a:p>
        </p:txBody>
      </p:sp>
    </p:spTree>
    <p:extLst>
      <p:ext uri="{BB962C8B-B14F-4D97-AF65-F5344CB8AC3E}">
        <p14:creationId xmlns:p14="http://schemas.microsoft.com/office/powerpoint/2010/main" val="180568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83568" y="908720"/>
            <a:ext cx="8229600" cy="782960"/>
          </a:xfrm>
        </p:spPr>
        <p:txBody>
          <a:bodyPr>
            <a:normAutofit/>
          </a:bodyPr>
          <a:lstStyle/>
          <a:p>
            <a:pPr algn="ctr"/>
            <a:r>
              <a:rPr lang="hu-HU" sz="2900" b="1" dirty="0">
                <a:ea typeface="DejaVu Sans"/>
              </a:rPr>
              <a:t>Az agrár-külkereskedelem 2015. évi alakulása</a:t>
            </a:r>
          </a:p>
        </p:txBody>
      </p:sp>
      <p:sp>
        <p:nvSpPr>
          <p:cNvPr id="3" name="Tartalom helye 2"/>
          <p:cNvSpPr>
            <a:spLocks noGrp="1"/>
          </p:cNvSpPr>
          <p:nvPr>
            <p:ph idx="1"/>
          </p:nvPr>
        </p:nvSpPr>
        <p:spPr/>
        <p:txBody>
          <a:bodyPr/>
          <a:lstStyle/>
          <a:p>
            <a:pPr>
              <a:spcAft>
                <a:spcPts val="600"/>
              </a:spcAft>
            </a:pPr>
            <a:r>
              <a:rPr lang="hu-HU" sz="2600" dirty="0"/>
              <a:t>Az agrárexport a több szempontból is kedvezőtlen nemzetközi piaci és politikai helyzet ellenére 2015-ben újra bővült, és ismét megközelítette a 8 milliárd eurót. </a:t>
            </a:r>
            <a:endParaRPr lang="hu-HU" sz="2600" dirty="0" smtClean="0"/>
          </a:p>
          <a:p>
            <a:pPr>
              <a:spcAft>
                <a:spcPts val="600"/>
              </a:spcAft>
            </a:pPr>
            <a:r>
              <a:rPr lang="hu-HU" sz="2600" dirty="0"/>
              <a:t>Az export értéke 35,3 százalékkal, az importé 32,0 százalékkal nőtt 2010. és 2015. között, ennek köszönhetően az egyenleg 40,9 százalékkal haladta meg 2015-ben az öt évvel korábbit</a:t>
            </a:r>
            <a:r>
              <a:rPr lang="hu-HU" sz="2600" dirty="0" smtClean="0"/>
              <a:t>.</a:t>
            </a:r>
          </a:p>
          <a:p>
            <a:r>
              <a:rPr lang="hu-HU" sz="2600" dirty="0"/>
              <a:t>Ennek eredményeként az agrárexport részesedése 8,7 </a:t>
            </a:r>
            <a:r>
              <a:rPr lang="hu-HU" sz="2600" dirty="0" smtClean="0"/>
              <a:t>százalék, </a:t>
            </a:r>
            <a:r>
              <a:rPr lang="hu-HU" sz="2600" dirty="0"/>
              <a:t>az agrárimporté 5,9 </a:t>
            </a:r>
            <a:r>
              <a:rPr lang="hu-HU" sz="2600" dirty="0" smtClean="0"/>
              <a:t>százalék, </a:t>
            </a:r>
            <a:r>
              <a:rPr lang="hu-HU" sz="2600" dirty="0"/>
              <a:t>az egyenlegé 37,0 százalék </a:t>
            </a:r>
            <a:r>
              <a:rPr lang="hu-HU" sz="2600" dirty="0" smtClean="0"/>
              <a:t>volt </a:t>
            </a:r>
            <a:r>
              <a:rPr lang="hu-HU" sz="2600" dirty="0"/>
              <a:t>2015-ben.</a:t>
            </a:r>
          </a:p>
          <a:p>
            <a:endParaRPr lang="hu-HU" dirty="0"/>
          </a:p>
        </p:txBody>
      </p:sp>
    </p:spTree>
    <p:extLst>
      <p:ext uri="{BB962C8B-B14F-4D97-AF65-F5344CB8AC3E}">
        <p14:creationId xmlns:p14="http://schemas.microsoft.com/office/powerpoint/2010/main" val="399051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908720"/>
            <a:ext cx="8229600" cy="926976"/>
          </a:xfrm>
        </p:spPr>
        <p:txBody>
          <a:bodyPr>
            <a:noAutofit/>
          </a:bodyPr>
          <a:lstStyle/>
          <a:p>
            <a:pPr algn="ctr"/>
            <a:r>
              <a:rPr lang="hu-HU" sz="2900" b="1" dirty="0">
                <a:ea typeface="DejaVu Sans"/>
              </a:rPr>
              <a:t>Az agrárexport feldolgozottság szerinti szerkezete (millió euró)</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2762641336"/>
              </p:ext>
            </p:extLst>
          </p:nvPr>
        </p:nvGraphicFramePr>
        <p:xfrm>
          <a:off x="0" y="1700808"/>
          <a:ext cx="9144000" cy="5157192"/>
        </p:xfrm>
        <a:graphic>
          <a:graphicData uri="http://schemas.openxmlformats.org/drawingml/2006/chart">
            <c:chart xmlns:c="http://schemas.openxmlformats.org/drawingml/2006/chart" xmlns:r="http://schemas.openxmlformats.org/officeDocument/2006/relationships" r:id="rId3"/>
          </a:graphicData>
        </a:graphic>
      </p:graphicFrame>
      <p:sp>
        <p:nvSpPr>
          <p:cNvPr id="5" name="Szövegdoboz 4"/>
          <p:cNvSpPr txBox="1"/>
          <p:nvPr/>
        </p:nvSpPr>
        <p:spPr>
          <a:xfrm>
            <a:off x="6804248" y="5877272"/>
            <a:ext cx="2088232" cy="738664"/>
          </a:xfrm>
          <a:prstGeom prst="rect">
            <a:avLst/>
          </a:prstGeom>
          <a:noFill/>
        </p:spPr>
        <p:txBody>
          <a:bodyPr wrap="square" rtlCol="0">
            <a:spAutoFit/>
          </a:bodyPr>
          <a:lstStyle/>
          <a:p>
            <a:r>
              <a:rPr lang="hu-HU" sz="2400" dirty="0">
                <a:latin typeface="Times New Roman" pitchFamily="18" charset="0"/>
                <a:cs typeface="Times New Roman" pitchFamily="18" charset="0"/>
              </a:rPr>
              <a:t>Forrás: AKI</a:t>
            </a:r>
          </a:p>
          <a:p>
            <a:endParaRPr lang="hu-HU" dirty="0"/>
          </a:p>
        </p:txBody>
      </p:sp>
    </p:spTree>
    <p:extLst>
      <p:ext uri="{BB962C8B-B14F-4D97-AF65-F5344CB8AC3E}">
        <p14:creationId xmlns:p14="http://schemas.microsoft.com/office/powerpoint/2010/main" val="1150275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pPr algn="ctr"/>
            <a:r>
              <a:rPr lang="hu-HU" sz="2900" b="1" dirty="0">
                <a:ea typeface="DejaVu Sans"/>
              </a:rPr>
              <a:t>Az agrárimport feldolgozottság szerinti szerkezete (millió euró)</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1477684229"/>
              </p:ext>
            </p:extLst>
          </p:nvPr>
        </p:nvGraphicFramePr>
        <p:xfrm>
          <a:off x="-12078" y="1916113"/>
          <a:ext cx="9156078" cy="4941887"/>
        </p:xfrm>
        <a:graphic>
          <a:graphicData uri="http://schemas.openxmlformats.org/drawingml/2006/chart">
            <c:chart xmlns:c="http://schemas.openxmlformats.org/drawingml/2006/chart" xmlns:r="http://schemas.openxmlformats.org/officeDocument/2006/relationships" r:id="rId3"/>
          </a:graphicData>
        </a:graphic>
      </p:graphicFrame>
      <p:sp>
        <p:nvSpPr>
          <p:cNvPr id="5" name="Szövegdoboz 4"/>
          <p:cNvSpPr txBox="1"/>
          <p:nvPr/>
        </p:nvSpPr>
        <p:spPr>
          <a:xfrm>
            <a:off x="7461926" y="6536133"/>
            <a:ext cx="1440160" cy="646331"/>
          </a:xfrm>
          <a:prstGeom prst="rect">
            <a:avLst/>
          </a:prstGeom>
          <a:noFill/>
        </p:spPr>
        <p:txBody>
          <a:bodyPr wrap="square" rtlCol="0">
            <a:spAutoFit/>
          </a:bodyPr>
          <a:lstStyle/>
          <a:p>
            <a:r>
              <a:rPr lang="hu-HU" dirty="0">
                <a:latin typeface="Times New Roman" pitchFamily="18" charset="0"/>
                <a:cs typeface="Times New Roman" pitchFamily="18" charset="0"/>
              </a:rPr>
              <a:t>Forrás: AKI</a:t>
            </a:r>
          </a:p>
          <a:p>
            <a:endParaRPr lang="hu-HU" dirty="0"/>
          </a:p>
        </p:txBody>
      </p:sp>
    </p:spTree>
    <p:extLst>
      <p:ext uri="{BB962C8B-B14F-4D97-AF65-F5344CB8AC3E}">
        <p14:creationId xmlns:p14="http://schemas.microsoft.com/office/powerpoint/2010/main" val="182464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836712"/>
            <a:ext cx="8229600" cy="710952"/>
          </a:xfrm>
        </p:spPr>
        <p:txBody>
          <a:bodyPr>
            <a:normAutofit/>
          </a:bodyPr>
          <a:lstStyle/>
          <a:p>
            <a:pPr algn="ctr"/>
            <a:r>
              <a:rPr lang="hu-HU" sz="2900" b="1" dirty="0">
                <a:ea typeface="DejaVu Sans"/>
              </a:rPr>
              <a:t>Agrár külkereskedelem</a:t>
            </a:r>
          </a:p>
        </p:txBody>
      </p:sp>
      <p:sp>
        <p:nvSpPr>
          <p:cNvPr id="3" name="Tartalom helye 2"/>
          <p:cNvSpPr>
            <a:spLocks noGrp="1"/>
          </p:cNvSpPr>
          <p:nvPr>
            <p:ph idx="1"/>
          </p:nvPr>
        </p:nvSpPr>
        <p:spPr/>
        <p:txBody>
          <a:bodyPr/>
          <a:lstStyle/>
          <a:p>
            <a:r>
              <a:rPr lang="hu-HU" dirty="0">
                <a:solidFill>
                  <a:schemeClr val="tx1"/>
                </a:solidFill>
              </a:rPr>
              <a:t>Az agrár-külkereskedelem iránya továbbra is erősen </a:t>
            </a:r>
            <a:r>
              <a:rPr lang="hu-HU" dirty="0" smtClean="0">
                <a:solidFill>
                  <a:schemeClr val="tx1"/>
                </a:solidFill>
              </a:rPr>
              <a:t>koncentrált</a:t>
            </a:r>
          </a:p>
          <a:p>
            <a:r>
              <a:rPr lang="hu-HU" dirty="0">
                <a:solidFill>
                  <a:schemeClr val="tx1"/>
                </a:solidFill>
              </a:rPr>
              <a:t>Az Európai Unióba irányuló kivitel 2,9 százalékkal, 187 millió euróval </a:t>
            </a:r>
            <a:r>
              <a:rPr lang="hu-HU" dirty="0" smtClean="0">
                <a:solidFill>
                  <a:schemeClr val="tx1"/>
                </a:solidFill>
              </a:rPr>
              <a:t>bővült</a:t>
            </a:r>
          </a:p>
          <a:p>
            <a:r>
              <a:rPr lang="hu-HU" dirty="0">
                <a:solidFill>
                  <a:schemeClr val="tx1"/>
                </a:solidFill>
              </a:rPr>
              <a:t>Az EU tagországokból érkező import 4,5 százalékkal, 198 millió euróval növekedett</a:t>
            </a:r>
            <a:endParaRPr lang="hu-HU" dirty="0" smtClean="0">
              <a:solidFill>
                <a:schemeClr val="tx1"/>
              </a:solidFill>
            </a:endParaRPr>
          </a:p>
          <a:p>
            <a:endParaRPr lang="hu-HU" dirty="0" smtClean="0">
              <a:solidFill>
                <a:schemeClr val="tx1"/>
              </a:solidFill>
            </a:endParaRPr>
          </a:p>
          <a:p>
            <a:endParaRPr lang="hu-HU" dirty="0"/>
          </a:p>
        </p:txBody>
      </p:sp>
      <p:pic>
        <p:nvPicPr>
          <p:cNvPr id="4" name="Kép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4149080"/>
            <a:ext cx="3275856" cy="2137362"/>
          </a:xfrm>
          <a:prstGeom prst="rect">
            <a:avLst/>
          </a:prstGeom>
        </p:spPr>
      </p:pic>
    </p:spTree>
    <p:extLst>
      <p:ext uri="{BB962C8B-B14F-4D97-AF65-F5344CB8AC3E}">
        <p14:creationId xmlns:p14="http://schemas.microsoft.com/office/powerpoint/2010/main" val="141834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Austin</Template>
  <TotalTime>1025</TotalTime>
  <Words>2753</Words>
  <Application>Microsoft Office PowerPoint</Application>
  <PresentationFormat>Diavetítés a képernyőre (4:3 oldalarány)</PresentationFormat>
  <Paragraphs>167</Paragraphs>
  <Slides>12</Slides>
  <Notes>12</Notes>
  <HiddenSlides>0</HiddenSlides>
  <MMClips>0</MMClips>
  <ScaleCrop>false</ScaleCrop>
  <HeadingPairs>
    <vt:vector size="4" baseType="variant">
      <vt:variant>
        <vt:lpstr>Téma</vt:lpstr>
      </vt:variant>
      <vt:variant>
        <vt:i4>1</vt:i4>
      </vt:variant>
      <vt:variant>
        <vt:lpstr>Diacímek</vt:lpstr>
      </vt:variant>
      <vt:variant>
        <vt:i4>12</vt:i4>
      </vt:variant>
    </vt:vector>
  </HeadingPairs>
  <TitlesOfParts>
    <vt:vector size="13" baseType="lpstr">
      <vt:lpstr>Austin</vt:lpstr>
      <vt:lpstr>Külhoni magyar együttműködési lehetőségek az agráriumban</vt:lpstr>
      <vt:lpstr>PowerPoint bemutató</vt:lpstr>
      <vt:lpstr>Egységes nemzetben való gondolkodás</vt:lpstr>
      <vt:lpstr>Kárpát-medencei  Élelmiszer-előállítók Konferenciája</vt:lpstr>
      <vt:lpstr>A magyar mezőgazdaság 2015. évi eredményei</vt:lpstr>
      <vt:lpstr>Az agrár-külkereskedelem 2015. évi alakulása</vt:lpstr>
      <vt:lpstr>Az agrárexport feldolgozottság szerinti szerkezete (millió euró)</vt:lpstr>
      <vt:lpstr>Az agrárimport feldolgozottság szerinti szerkezete (millió euró)</vt:lpstr>
      <vt:lpstr>Agrár külkereskedelem</vt:lpstr>
      <vt:lpstr>Az agrárgazdaság foglalkoztatása 2015-ben</vt:lpstr>
      <vt:lpstr>A konferencia legfőbb célkitűzései</vt:lpstr>
      <vt:lpstr>  Köszönöm a figyelmet!  </vt:lpstr>
    </vt:vector>
  </TitlesOfParts>
  <Company>KD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Határon túli fiatal magyar válallkozók támogatási lehetőségei az agráriumban</dc:title>
  <dc:creator>Mészáros Balázs</dc:creator>
  <cp:lastModifiedBy>Mészáros Balázs</cp:lastModifiedBy>
  <cp:revision>86</cp:revision>
  <cp:lastPrinted>2016-04-12T14:23:25Z</cp:lastPrinted>
  <dcterms:created xsi:type="dcterms:W3CDTF">2016-01-21T09:33:47Z</dcterms:created>
  <dcterms:modified xsi:type="dcterms:W3CDTF">2016-04-18T04:56:22Z</dcterms:modified>
</cp:coreProperties>
</file>